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61" r:id="rId4"/>
    <p:sldId id="260" r:id="rId5"/>
    <p:sldId id="259" r:id="rId6"/>
    <p:sldId id="262" r:id="rId7"/>
    <p:sldId id="267" r:id="rId8"/>
    <p:sldId id="264" r:id="rId9"/>
    <p:sldId id="265" r:id="rId10"/>
    <p:sldId id="275" r:id="rId11"/>
    <p:sldId id="266" r:id="rId12"/>
    <p:sldId id="276" r:id="rId13"/>
    <p:sldId id="268" r:id="rId14"/>
    <p:sldId id="269" r:id="rId15"/>
    <p:sldId id="270" r:id="rId16"/>
    <p:sldId id="277" r:id="rId17"/>
    <p:sldId id="272" r:id="rId18"/>
    <p:sldId id="271" r:id="rId19"/>
    <p:sldId id="278" r:id="rId20"/>
    <p:sldId id="280" r:id="rId21"/>
    <p:sldId id="282" r:id="rId22"/>
    <p:sldId id="281" r:id="rId23"/>
    <p:sldId id="289" r:id="rId24"/>
    <p:sldId id="283" r:id="rId25"/>
    <p:sldId id="284" r:id="rId26"/>
    <p:sldId id="288" r:id="rId27"/>
    <p:sldId id="285" r:id="rId28"/>
    <p:sldId id="286" r:id="rId29"/>
    <p:sldId id="287" r:id="rId30"/>
    <p:sldId id="290" r:id="rId31"/>
    <p:sldId id="291" r:id="rId32"/>
    <p:sldId id="292" r:id="rId33"/>
    <p:sldId id="274" r:id="rId34"/>
    <p:sldId id="273" r:id="rId3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299" y="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&#225;borM&#225;rk\OneDrive\Dokumentumok\BME\MFCs%20dolgok\OIST\Szenzor%20k&#237;s&#233;rlet%202\Koncfug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rdy%20G&#225;bor%20M&#225;rk\OneDrive\BME\MFCs%20dolgok\OIST\Szenzor%20k&#237;s&#233;rlet%202\Koncfugg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ktori\komplex%20vizsga\Bordoh&#225;nyi%20&#193;kos%20k&#237;s&#233;rletek%200925%20BZS_MM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US\Documents\Tanulm&#225;nyok\DIPLOMAMUNKA-k&#233;sz&#237;t&#233;s%20B\M&#233;r&#233;sek\Eredm&#233;nyek_korr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542275319033396"/>
          <c:y val="0.15659748326684875"/>
          <c:w val="0.79290674872537481"/>
          <c:h val="0.7125361406020867"/>
        </c:manualLayout>
      </c:layout>
      <c:scatterChart>
        <c:scatterStyle val="lineMarker"/>
        <c:varyColors val="0"/>
        <c:ser>
          <c:idx val="0"/>
          <c:order val="0"/>
          <c:tx>
            <c:strRef>
              <c:f>'KOI vs Coulomb'!$D$4</c:f>
              <c:strCache>
                <c:ptCount val="1"/>
                <c:pt idx="0">
                  <c:v>12.7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'C curves'!$A$3:$A$335</c:f>
              <c:numCache>
                <c:formatCode>General</c:formatCode>
                <c:ptCount val="333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  <c:pt idx="25">
                  <c:v>125</c:v>
                </c:pt>
                <c:pt idx="26">
                  <c:v>130</c:v>
                </c:pt>
                <c:pt idx="27">
                  <c:v>135</c:v>
                </c:pt>
                <c:pt idx="28">
                  <c:v>140</c:v>
                </c:pt>
                <c:pt idx="29">
                  <c:v>145</c:v>
                </c:pt>
                <c:pt idx="30">
                  <c:v>150</c:v>
                </c:pt>
                <c:pt idx="31">
                  <c:v>155</c:v>
                </c:pt>
                <c:pt idx="32">
                  <c:v>160</c:v>
                </c:pt>
                <c:pt idx="33">
                  <c:v>165</c:v>
                </c:pt>
                <c:pt idx="34">
                  <c:v>170</c:v>
                </c:pt>
                <c:pt idx="35">
                  <c:v>175</c:v>
                </c:pt>
                <c:pt idx="36">
                  <c:v>180</c:v>
                </c:pt>
                <c:pt idx="37">
                  <c:v>185</c:v>
                </c:pt>
                <c:pt idx="38">
                  <c:v>190</c:v>
                </c:pt>
                <c:pt idx="39">
                  <c:v>195</c:v>
                </c:pt>
                <c:pt idx="40">
                  <c:v>200</c:v>
                </c:pt>
                <c:pt idx="41">
                  <c:v>205</c:v>
                </c:pt>
                <c:pt idx="42">
                  <c:v>210</c:v>
                </c:pt>
                <c:pt idx="43">
                  <c:v>215</c:v>
                </c:pt>
                <c:pt idx="44">
                  <c:v>220</c:v>
                </c:pt>
                <c:pt idx="45">
                  <c:v>225</c:v>
                </c:pt>
                <c:pt idx="46">
                  <c:v>230</c:v>
                </c:pt>
                <c:pt idx="47">
                  <c:v>235</c:v>
                </c:pt>
                <c:pt idx="48">
                  <c:v>240</c:v>
                </c:pt>
                <c:pt idx="49">
                  <c:v>245</c:v>
                </c:pt>
                <c:pt idx="50">
                  <c:v>250</c:v>
                </c:pt>
                <c:pt idx="51">
                  <c:v>255</c:v>
                </c:pt>
                <c:pt idx="52">
                  <c:v>260</c:v>
                </c:pt>
                <c:pt idx="53">
                  <c:v>265</c:v>
                </c:pt>
                <c:pt idx="54">
                  <c:v>270</c:v>
                </c:pt>
                <c:pt idx="55">
                  <c:v>275</c:v>
                </c:pt>
                <c:pt idx="56">
                  <c:v>280</c:v>
                </c:pt>
                <c:pt idx="57">
                  <c:v>285</c:v>
                </c:pt>
                <c:pt idx="58">
                  <c:v>290</c:v>
                </c:pt>
                <c:pt idx="59">
                  <c:v>295</c:v>
                </c:pt>
                <c:pt idx="60">
                  <c:v>300</c:v>
                </c:pt>
                <c:pt idx="61">
                  <c:v>305</c:v>
                </c:pt>
                <c:pt idx="62">
                  <c:v>310</c:v>
                </c:pt>
                <c:pt idx="63">
                  <c:v>315</c:v>
                </c:pt>
                <c:pt idx="64">
                  <c:v>320</c:v>
                </c:pt>
                <c:pt idx="65">
                  <c:v>325</c:v>
                </c:pt>
                <c:pt idx="66">
                  <c:v>330</c:v>
                </c:pt>
                <c:pt idx="67">
                  <c:v>335</c:v>
                </c:pt>
                <c:pt idx="68">
                  <c:v>340</c:v>
                </c:pt>
                <c:pt idx="69">
                  <c:v>345</c:v>
                </c:pt>
                <c:pt idx="70">
                  <c:v>350</c:v>
                </c:pt>
                <c:pt idx="71">
                  <c:v>355</c:v>
                </c:pt>
                <c:pt idx="72">
                  <c:v>360</c:v>
                </c:pt>
                <c:pt idx="73">
                  <c:v>365</c:v>
                </c:pt>
                <c:pt idx="74">
                  <c:v>370</c:v>
                </c:pt>
                <c:pt idx="75">
                  <c:v>375</c:v>
                </c:pt>
                <c:pt idx="76">
                  <c:v>380</c:v>
                </c:pt>
                <c:pt idx="77">
                  <c:v>385</c:v>
                </c:pt>
                <c:pt idx="78">
                  <c:v>390</c:v>
                </c:pt>
                <c:pt idx="79">
                  <c:v>395</c:v>
                </c:pt>
                <c:pt idx="80">
                  <c:v>400</c:v>
                </c:pt>
                <c:pt idx="81">
                  <c:v>405</c:v>
                </c:pt>
                <c:pt idx="82">
                  <c:v>410</c:v>
                </c:pt>
                <c:pt idx="83">
                  <c:v>415</c:v>
                </c:pt>
                <c:pt idx="84">
                  <c:v>420</c:v>
                </c:pt>
                <c:pt idx="85">
                  <c:v>425</c:v>
                </c:pt>
                <c:pt idx="86">
                  <c:v>430</c:v>
                </c:pt>
                <c:pt idx="87">
                  <c:v>435</c:v>
                </c:pt>
                <c:pt idx="88">
                  <c:v>440</c:v>
                </c:pt>
                <c:pt idx="89">
                  <c:v>445</c:v>
                </c:pt>
                <c:pt idx="90">
                  <c:v>450</c:v>
                </c:pt>
                <c:pt idx="91">
                  <c:v>455</c:v>
                </c:pt>
                <c:pt idx="92">
                  <c:v>460</c:v>
                </c:pt>
                <c:pt idx="93">
                  <c:v>465</c:v>
                </c:pt>
                <c:pt idx="94">
                  <c:v>470</c:v>
                </c:pt>
                <c:pt idx="95">
                  <c:v>475</c:v>
                </c:pt>
                <c:pt idx="96">
                  <c:v>480</c:v>
                </c:pt>
                <c:pt idx="97">
                  <c:v>485</c:v>
                </c:pt>
                <c:pt idx="98">
                  <c:v>490</c:v>
                </c:pt>
                <c:pt idx="99">
                  <c:v>495</c:v>
                </c:pt>
                <c:pt idx="100">
                  <c:v>500</c:v>
                </c:pt>
                <c:pt idx="101">
                  <c:v>505</c:v>
                </c:pt>
                <c:pt idx="102">
                  <c:v>510</c:v>
                </c:pt>
                <c:pt idx="103">
                  <c:v>515</c:v>
                </c:pt>
                <c:pt idx="104">
                  <c:v>520</c:v>
                </c:pt>
                <c:pt idx="105">
                  <c:v>525</c:v>
                </c:pt>
                <c:pt idx="106">
                  <c:v>530</c:v>
                </c:pt>
                <c:pt idx="107">
                  <c:v>535</c:v>
                </c:pt>
                <c:pt idx="108">
                  <c:v>540</c:v>
                </c:pt>
                <c:pt idx="109">
                  <c:v>545</c:v>
                </c:pt>
                <c:pt idx="110">
                  <c:v>550</c:v>
                </c:pt>
                <c:pt idx="111">
                  <c:v>555</c:v>
                </c:pt>
                <c:pt idx="112">
                  <c:v>560</c:v>
                </c:pt>
                <c:pt idx="113">
                  <c:v>565</c:v>
                </c:pt>
                <c:pt idx="114">
                  <c:v>570</c:v>
                </c:pt>
                <c:pt idx="115">
                  <c:v>575</c:v>
                </c:pt>
                <c:pt idx="116">
                  <c:v>580</c:v>
                </c:pt>
                <c:pt idx="117">
                  <c:v>585</c:v>
                </c:pt>
                <c:pt idx="118">
                  <c:v>590</c:v>
                </c:pt>
                <c:pt idx="119">
                  <c:v>595</c:v>
                </c:pt>
                <c:pt idx="120">
                  <c:v>600</c:v>
                </c:pt>
                <c:pt idx="121">
                  <c:v>605</c:v>
                </c:pt>
                <c:pt idx="122">
                  <c:v>610</c:v>
                </c:pt>
                <c:pt idx="123">
                  <c:v>615</c:v>
                </c:pt>
                <c:pt idx="124">
                  <c:v>620</c:v>
                </c:pt>
                <c:pt idx="125">
                  <c:v>625</c:v>
                </c:pt>
                <c:pt idx="126">
                  <c:v>630</c:v>
                </c:pt>
                <c:pt idx="127">
                  <c:v>635</c:v>
                </c:pt>
                <c:pt idx="128">
                  <c:v>640</c:v>
                </c:pt>
                <c:pt idx="129">
                  <c:v>645</c:v>
                </c:pt>
                <c:pt idx="130">
                  <c:v>650</c:v>
                </c:pt>
                <c:pt idx="131">
                  <c:v>655</c:v>
                </c:pt>
                <c:pt idx="132">
                  <c:v>660</c:v>
                </c:pt>
                <c:pt idx="133">
                  <c:v>665</c:v>
                </c:pt>
                <c:pt idx="134">
                  <c:v>670</c:v>
                </c:pt>
                <c:pt idx="135">
                  <c:v>675</c:v>
                </c:pt>
                <c:pt idx="136">
                  <c:v>680</c:v>
                </c:pt>
                <c:pt idx="137">
                  <c:v>685</c:v>
                </c:pt>
                <c:pt idx="138">
                  <c:v>690</c:v>
                </c:pt>
                <c:pt idx="139">
                  <c:v>695</c:v>
                </c:pt>
                <c:pt idx="140">
                  <c:v>700</c:v>
                </c:pt>
                <c:pt idx="141">
                  <c:v>705</c:v>
                </c:pt>
                <c:pt idx="142">
                  <c:v>710</c:v>
                </c:pt>
                <c:pt idx="143">
                  <c:v>715</c:v>
                </c:pt>
                <c:pt idx="144">
                  <c:v>720</c:v>
                </c:pt>
                <c:pt idx="145">
                  <c:v>725</c:v>
                </c:pt>
                <c:pt idx="146">
                  <c:v>730</c:v>
                </c:pt>
                <c:pt idx="147">
                  <c:v>735</c:v>
                </c:pt>
                <c:pt idx="148">
                  <c:v>740</c:v>
                </c:pt>
                <c:pt idx="149">
                  <c:v>745</c:v>
                </c:pt>
                <c:pt idx="150">
                  <c:v>750</c:v>
                </c:pt>
                <c:pt idx="151">
                  <c:v>755</c:v>
                </c:pt>
                <c:pt idx="152">
                  <c:v>760</c:v>
                </c:pt>
                <c:pt idx="153">
                  <c:v>765</c:v>
                </c:pt>
                <c:pt idx="154">
                  <c:v>770</c:v>
                </c:pt>
                <c:pt idx="155">
                  <c:v>775</c:v>
                </c:pt>
                <c:pt idx="156">
                  <c:v>780</c:v>
                </c:pt>
                <c:pt idx="157">
                  <c:v>785</c:v>
                </c:pt>
                <c:pt idx="158">
                  <c:v>790</c:v>
                </c:pt>
                <c:pt idx="159">
                  <c:v>795</c:v>
                </c:pt>
                <c:pt idx="160">
                  <c:v>800</c:v>
                </c:pt>
                <c:pt idx="161">
                  <c:v>805</c:v>
                </c:pt>
                <c:pt idx="162">
                  <c:v>810</c:v>
                </c:pt>
                <c:pt idx="163">
                  <c:v>815</c:v>
                </c:pt>
                <c:pt idx="164">
                  <c:v>820</c:v>
                </c:pt>
                <c:pt idx="165">
                  <c:v>825</c:v>
                </c:pt>
                <c:pt idx="166">
                  <c:v>830</c:v>
                </c:pt>
                <c:pt idx="167">
                  <c:v>835</c:v>
                </c:pt>
                <c:pt idx="168">
                  <c:v>840</c:v>
                </c:pt>
                <c:pt idx="169">
                  <c:v>845</c:v>
                </c:pt>
                <c:pt idx="170">
                  <c:v>850</c:v>
                </c:pt>
                <c:pt idx="171">
                  <c:v>855</c:v>
                </c:pt>
                <c:pt idx="172">
                  <c:v>860</c:v>
                </c:pt>
                <c:pt idx="173">
                  <c:v>865</c:v>
                </c:pt>
                <c:pt idx="174">
                  <c:v>870</c:v>
                </c:pt>
                <c:pt idx="175">
                  <c:v>875</c:v>
                </c:pt>
                <c:pt idx="176">
                  <c:v>880</c:v>
                </c:pt>
                <c:pt idx="177">
                  <c:v>885</c:v>
                </c:pt>
                <c:pt idx="178">
                  <c:v>890</c:v>
                </c:pt>
                <c:pt idx="179">
                  <c:v>895</c:v>
                </c:pt>
                <c:pt idx="180">
                  <c:v>900</c:v>
                </c:pt>
                <c:pt idx="181">
                  <c:v>905</c:v>
                </c:pt>
                <c:pt idx="182">
                  <c:v>910</c:v>
                </c:pt>
                <c:pt idx="183">
                  <c:v>915</c:v>
                </c:pt>
                <c:pt idx="184">
                  <c:v>920</c:v>
                </c:pt>
                <c:pt idx="185">
                  <c:v>925</c:v>
                </c:pt>
                <c:pt idx="186">
                  <c:v>930</c:v>
                </c:pt>
                <c:pt idx="187">
                  <c:v>935</c:v>
                </c:pt>
                <c:pt idx="188">
                  <c:v>940</c:v>
                </c:pt>
                <c:pt idx="189">
                  <c:v>945</c:v>
                </c:pt>
                <c:pt idx="190">
                  <c:v>950</c:v>
                </c:pt>
                <c:pt idx="191">
                  <c:v>955</c:v>
                </c:pt>
                <c:pt idx="192">
                  <c:v>960</c:v>
                </c:pt>
                <c:pt idx="193">
                  <c:v>965</c:v>
                </c:pt>
                <c:pt idx="194">
                  <c:v>970</c:v>
                </c:pt>
                <c:pt idx="195">
                  <c:v>975</c:v>
                </c:pt>
                <c:pt idx="196">
                  <c:v>980</c:v>
                </c:pt>
                <c:pt idx="197">
                  <c:v>985</c:v>
                </c:pt>
                <c:pt idx="198">
                  <c:v>990</c:v>
                </c:pt>
                <c:pt idx="199">
                  <c:v>995</c:v>
                </c:pt>
                <c:pt idx="200">
                  <c:v>1000</c:v>
                </c:pt>
                <c:pt idx="201">
                  <c:v>1005</c:v>
                </c:pt>
                <c:pt idx="202">
                  <c:v>1010</c:v>
                </c:pt>
                <c:pt idx="203">
                  <c:v>1015</c:v>
                </c:pt>
                <c:pt idx="204">
                  <c:v>1020</c:v>
                </c:pt>
                <c:pt idx="205">
                  <c:v>1025</c:v>
                </c:pt>
                <c:pt idx="206">
                  <c:v>1030</c:v>
                </c:pt>
                <c:pt idx="207">
                  <c:v>1035</c:v>
                </c:pt>
                <c:pt idx="208">
                  <c:v>1040</c:v>
                </c:pt>
                <c:pt idx="209">
                  <c:v>1045</c:v>
                </c:pt>
                <c:pt idx="210">
                  <c:v>1050</c:v>
                </c:pt>
                <c:pt idx="211">
                  <c:v>1055</c:v>
                </c:pt>
                <c:pt idx="212">
                  <c:v>1060</c:v>
                </c:pt>
                <c:pt idx="213">
                  <c:v>1065</c:v>
                </c:pt>
                <c:pt idx="214">
                  <c:v>1070</c:v>
                </c:pt>
                <c:pt idx="215">
                  <c:v>1075</c:v>
                </c:pt>
                <c:pt idx="216">
                  <c:v>1080</c:v>
                </c:pt>
                <c:pt idx="217">
                  <c:v>1085</c:v>
                </c:pt>
                <c:pt idx="218">
                  <c:v>1090</c:v>
                </c:pt>
                <c:pt idx="219">
                  <c:v>1095</c:v>
                </c:pt>
                <c:pt idx="220">
                  <c:v>1100</c:v>
                </c:pt>
                <c:pt idx="221">
                  <c:v>1105</c:v>
                </c:pt>
                <c:pt idx="222">
                  <c:v>1110</c:v>
                </c:pt>
                <c:pt idx="223">
                  <c:v>1115</c:v>
                </c:pt>
                <c:pt idx="224">
                  <c:v>1120</c:v>
                </c:pt>
                <c:pt idx="225">
                  <c:v>1125</c:v>
                </c:pt>
                <c:pt idx="226">
                  <c:v>1130</c:v>
                </c:pt>
                <c:pt idx="227">
                  <c:v>1135</c:v>
                </c:pt>
                <c:pt idx="228">
                  <c:v>1140</c:v>
                </c:pt>
                <c:pt idx="229">
                  <c:v>1145</c:v>
                </c:pt>
                <c:pt idx="230">
                  <c:v>1150</c:v>
                </c:pt>
                <c:pt idx="231">
                  <c:v>1155</c:v>
                </c:pt>
                <c:pt idx="232">
                  <c:v>1160</c:v>
                </c:pt>
                <c:pt idx="233">
                  <c:v>1165</c:v>
                </c:pt>
                <c:pt idx="234">
                  <c:v>1170</c:v>
                </c:pt>
                <c:pt idx="235">
                  <c:v>1175</c:v>
                </c:pt>
                <c:pt idx="236">
                  <c:v>1180</c:v>
                </c:pt>
                <c:pt idx="237">
                  <c:v>1185</c:v>
                </c:pt>
                <c:pt idx="238">
                  <c:v>1190</c:v>
                </c:pt>
                <c:pt idx="239">
                  <c:v>1195</c:v>
                </c:pt>
                <c:pt idx="240">
                  <c:v>1200</c:v>
                </c:pt>
                <c:pt idx="241">
                  <c:v>1205</c:v>
                </c:pt>
                <c:pt idx="242">
                  <c:v>1210</c:v>
                </c:pt>
                <c:pt idx="243">
                  <c:v>1215</c:v>
                </c:pt>
                <c:pt idx="244">
                  <c:v>1220</c:v>
                </c:pt>
                <c:pt idx="245">
                  <c:v>1225</c:v>
                </c:pt>
                <c:pt idx="246">
                  <c:v>1230</c:v>
                </c:pt>
                <c:pt idx="247">
                  <c:v>1235</c:v>
                </c:pt>
                <c:pt idx="248">
                  <c:v>1240</c:v>
                </c:pt>
                <c:pt idx="249">
                  <c:v>1245</c:v>
                </c:pt>
                <c:pt idx="250">
                  <c:v>1250</c:v>
                </c:pt>
                <c:pt idx="251">
                  <c:v>1255</c:v>
                </c:pt>
                <c:pt idx="252">
                  <c:v>1260</c:v>
                </c:pt>
                <c:pt idx="253">
                  <c:v>1265</c:v>
                </c:pt>
                <c:pt idx="254">
                  <c:v>1270</c:v>
                </c:pt>
                <c:pt idx="255">
                  <c:v>1275</c:v>
                </c:pt>
                <c:pt idx="256">
                  <c:v>1280</c:v>
                </c:pt>
                <c:pt idx="257">
                  <c:v>1285</c:v>
                </c:pt>
                <c:pt idx="258">
                  <c:v>1290</c:v>
                </c:pt>
                <c:pt idx="259">
                  <c:v>1295</c:v>
                </c:pt>
                <c:pt idx="260">
                  <c:v>1300</c:v>
                </c:pt>
                <c:pt idx="261">
                  <c:v>1305</c:v>
                </c:pt>
                <c:pt idx="262">
                  <c:v>1310</c:v>
                </c:pt>
                <c:pt idx="263">
                  <c:v>1315</c:v>
                </c:pt>
                <c:pt idx="264">
                  <c:v>1320</c:v>
                </c:pt>
                <c:pt idx="265">
                  <c:v>1325</c:v>
                </c:pt>
                <c:pt idx="266">
                  <c:v>1330</c:v>
                </c:pt>
                <c:pt idx="267">
                  <c:v>1335</c:v>
                </c:pt>
                <c:pt idx="268">
                  <c:v>1340</c:v>
                </c:pt>
                <c:pt idx="269">
                  <c:v>1345</c:v>
                </c:pt>
                <c:pt idx="270">
                  <c:v>1350</c:v>
                </c:pt>
                <c:pt idx="271">
                  <c:v>1355</c:v>
                </c:pt>
                <c:pt idx="272">
                  <c:v>1360</c:v>
                </c:pt>
                <c:pt idx="273">
                  <c:v>1365</c:v>
                </c:pt>
                <c:pt idx="274">
                  <c:v>1370</c:v>
                </c:pt>
                <c:pt idx="275">
                  <c:v>1375</c:v>
                </c:pt>
                <c:pt idx="276">
                  <c:v>1380</c:v>
                </c:pt>
                <c:pt idx="277">
                  <c:v>1385</c:v>
                </c:pt>
                <c:pt idx="278">
                  <c:v>1390</c:v>
                </c:pt>
                <c:pt idx="279">
                  <c:v>1395</c:v>
                </c:pt>
                <c:pt idx="280">
                  <c:v>1400</c:v>
                </c:pt>
                <c:pt idx="281">
                  <c:v>1405</c:v>
                </c:pt>
                <c:pt idx="282">
                  <c:v>1410</c:v>
                </c:pt>
                <c:pt idx="283">
                  <c:v>1415</c:v>
                </c:pt>
                <c:pt idx="284">
                  <c:v>1420</c:v>
                </c:pt>
                <c:pt idx="285">
                  <c:v>1425</c:v>
                </c:pt>
                <c:pt idx="286">
                  <c:v>1430</c:v>
                </c:pt>
                <c:pt idx="287">
                  <c:v>1435</c:v>
                </c:pt>
                <c:pt idx="288">
                  <c:v>1440</c:v>
                </c:pt>
                <c:pt idx="289">
                  <c:v>1445</c:v>
                </c:pt>
                <c:pt idx="290">
                  <c:v>1450</c:v>
                </c:pt>
                <c:pt idx="291">
                  <c:v>1455</c:v>
                </c:pt>
                <c:pt idx="292">
                  <c:v>1460</c:v>
                </c:pt>
                <c:pt idx="293">
                  <c:v>1465</c:v>
                </c:pt>
                <c:pt idx="294">
                  <c:v>1470</c:v>
                </c:pt>
                <c:pt idx="295">
                  <c:v>1475</c:v>
                </c:pt>
                <c:pt idx="296">
                  <c:v>1480</c:v>
                </c:pt>
                <c:pt idx="297">
                  <c:v>1485</c:v>
                </c:pt>
                <c:pt idx="298">
                  <c:v>1490</c:v>
                </c:pt>
                <c:pt idx="299">
                  <c:v>1495</c:v>
                </c:pt>
                <c:pt idx="300">
                  <c:v>1500</c:v>
                </c:pt>
                <c:pt idx="301">
                  <c:v>1505</c:v>
                </c:pt>
                <c:pt idx="302">
                  <c:v>1510</c:v>
                </c:pt>
                <c:pt idx="303">
                  <c:v>1515</c:v>
                </c:pt>
                <c:pt idx="304">
                  <c:v>1520</c:v>
                </c:pt>
                <c:pt idx="305">
                  <c:v>1525</c:v>
                </c:pt>
                <c:pt idx="306">
                  <c:v>1530</c:v>
                </c:pt>
                <c:pt idx="307">
                  <c:v>1535</c:v>
                </c:pt>
                <c:pt idx="308">
                  <c:v>1540</c:v>
                </c:pt>
                <c:pt idx="309">
                  <c:v>1545</c:v>
                </c:pt>
                <c:pt idx="310">
                  <c:v>1550</c:v>
                </c:pt>
                <c:pt idx="311">
                  <c:v>1555</c:v>
                </c:pt>
                <c:pt idx="312">
                  <c:v>1560</c:v>
                </c:pt>
                <c:pt idx="313">
                  <c:v>1565</c:v>
                </c:pt>
                <c:pt idx="314">
                  <c:v>1570</c:v>
                </c:pt>
                <c:pt idx="315">
                  <c:v>1575</c:v>
                </c:pt>
                <c:pt idx="316">
                  <c:v>1580</c:v>
                </c:pt>
                <c:pt idx="317">
                  <c:v>1585</c:v>
                </c:pt>
                <c:pt idx="318">
                  <c:v>1590</c:v>
                </c:pt>
                <c:pt idx="319">
                  <c:v>1595</c:v>
                </c:pt>
                <c:pt idx="320">
                  <c:v>1600</c:v>
                </c:pt>
                <c:pt idx="321">
                  <c:v>1605</c:v>
                </c:pt>
                <c:pt idx="322">
                  <c:v>1610</c:v>
                </c:pt>
                <c:pt idx="323">
                  <c:v>1615</c:v>
                </c:pt>
                <c:pt idx="324">
                  <c:v>1620</c:v>
                </c:pt>
                <c:pt idx="325">
                  <c:v>1625</c:v>
                </c:pt>
                <c:pt idx="326">
                  <c:v>1630</c:v>
                </c:pt>
                <c:pt idx="327">
                  <c:v>1635</c:v>
                </c:pt>
                <c:pt idx="328">
                  <c:v>1640</c:v>
                </c:pt>
                <c:pt idx="329">
                  <c:v>1645</c:v>
                </c:pt>
                <c:pt idx="330">
                  <c:v>1650</c:v>
                </c:pt>
                <c:pt idx="331">
                  <c:v>1655</c:v>
                </c:pt>
                <c:pt idx="332">
                  <c:v>1660</c:v>
                </c:pt>
              </c:numCache>
            </c:numRef>
          </c:xVal>
          <c:yVal>
            <c:numRef>
              <c:f>'C curves'!$F$3:$F$335</c:f>
              <c:numCache>
                <c:formatCode>General</c:formatCode>
                <c:ptCount val="333"/>
                <c:pt idx="0">
                  <c:v>5.1200000000000002E-2</c:v>
                </c:pt>
                <c:pt idx="1">
                  <c:v>9.3899999999999997E-2</c:v>
                </c:pt>
                <c:pt idx="2">
                  <c:v>0.2515</c:v>
                </c:pt>
                <c:pt idx="3">
                  <c:v>0.36070000000000002</c:v>
                </c:pt>
                <c:pt idx="4">
                  <c:v>0.39760000000000001</c:v>
                </c:pt>
                <c:pt idx="5">
                  <c:v>0.45750000000000002</c:v>
                </c:pt>
                <c:pt idx="6">
                  <c:v>0.45789999999999997</c:v>
                </c:pt>
                <c:pt idx="7">
                  <c:v>0.45810000000000001</c:v>
                </c:pt>
                <c:pt idx="8">
                  <c:v>0.45839999999999997</c:v>
                </c:pt>
                <c:pt idx="9">
                  <c:v>0.45910000000000001</c:v>
                </c:pt>
                <c:pt idx="10">
                  <c:v>0.4597</c:v>
                </c:pt>
                <c:pt idx="11">
                  <c:v>0.46029999999999999</c:v>
                </c:pt>
                <c:pt idx="12">
                  <c:v>0.46079999999999999</c:v>
                </c:pt>
                <c:pt idx="13">
                  <c:v>0.46110000000000001</c:v>
                </c:pt>
                <c:pt idx="14">
                  <c:v>0.4612</c:v>
                </c:pt>
                <c:pt idx="15">
                  <c:v>0.4612</c:v>
                </c:pt>
                <c:pt idx="16">
                  <c:v>0.46110000000000001</c:v>
                </c:pt>
                <c:pt idx="17">
                  <c:v>0.46100000000000002</c:v>
                </c:pt>
                <c:pt idx="18">
                  <c:v>0.46089999999999998</c:v>
                </c:pt>
                <c:pt idx="19">
                  <c:v>0.46089999999999998</c:v>
                </c:pt>
                <c:pt idx="20">
                  <c:v>0.46089999999999998</c:v>
                </c:pt>
                <c:pt idx="21">
                  <c:v>0.46079999999999999</c:v>
                </c:pt>
                <c:pt idx="22">
                  <c:v>0.46079999999999999</c:v>
                </c:pt>
                <c:pt idx="23">
                  <c:v>0.46079999999999999</c:v>
                </c:pt>
                <c:pt idx="24">
                  <c:v>0.4607</c:v>
                </c:pt>
                <c:pt idx="25">
                  <c:v>0.46079999999999999</c:v>
                </c:pt>
                <c:pt idx="26">
                  <c:v>0.4607</c:v>
                </c:pt>
                <c:pt idx="27">
                  <c:v>0.46060000000000001</c:v>
                </c:pt>
                <c:pt idx="28">
                  <c:v>0.46039999999999998</c:v>
                </c:pt>
                <c:pt idx="29">
                  <c:v>0.46039999999999998</c:v>
                </c:pt>
                <c:pt idx="30">
                  <c:v>0.46039999999999998</c:v>
                </c:pt>
                <c:pt idx="31">
                  <c:v>0.46039999999999998</c:v>
                </c:pt>
                <c:pt idx="32">
                  <c:v>0.46029999999999999</c:v>
                </c:pt>
                <c:pt idx="33">
                  <c:v>0.46029999999999999</c:v>
                </c:pt>
                <c:pt idx="34">
                  <c:v>0.46039999999999998</c:v>
                </c:pt>
                <c:pt idx="35">
                  <c:v>0.46029999999999999</c:v>
                </c:pt>
                <c:pt idx="36">
                  <c:v>0.46029999999999999</c:v>
                </c:pt>
                <c:pt idx="37">
                  <c:v>0.4602</c:v>
                </c:pt>
                <c:pt idx="38">
                  <c:v>0.4602</c:v>
                </c:pt>
                <c:pt idx="39">
                  <c:v>0.4602</c:v>
                </c:pt>
                <c:pt idx="40">
                  <c:v>0.4602</c:v>
                </c:pt>
                <c:pt idx="41">
                  <c:v>0.46010000000000001</c:v>
                </c:pt>
                <c:pt idx="42">
                  <c:v>0.46010000000000001</c:v>
                </c:pt>
                <c:pt idx="43">
                  <c:v>0.46010000000000001</c:v>
                </c:pt>
                <c:pt idx="44">
                  <c:v>0.4602</c:v>
                </c:pt>
                <c:pt idx="45">
                  <c:v>0.46010000000000001</c:v>
                </c:pt>
                <c:pt idx="46">
                  <c:v>0.46010000000000001</c:v>
                </c:pt>
                <c:pt idx="47">
                  <c:v>0.46</c:v>
                </c:pt>
                <c:pt idx="48">
                  <c:v>0.4602</c:v>
                </c:pt>
                <c:pt idx="49">
                  <c:v>0.46</c:v>
                </c:pt>
                <c:pt idx="50">
                  <c:v>0.45989999999999998</c:v>
                </c:pt>
                <c:pt idx="51">
                  <c:v>0.45989999999999998</c:v>
                </c:pt>
                <c:pt idx="52">
                  <c:v>0.45989999999999998</c:v>
                </c:pt>
                <c:pt idx="53">
                  <c:v>0.45989999999999998</c:v>
                </c:pt>
                <c:pt idx="54">
                  <c:v>0.46</c:v>
                </c:pt>
                <c:pt idx="55">
                  <c:v>0.46</c:v>
                </c:pt>
                <c:pt idx="56">
                  <c:v>0.45989999999999998</c:v>
                </c:pt>
                <c:pt idx="57">
                  <c:v>0.46</c:v>
                </c:pt>
                <c:pt idx="58">
                  <c:v>0.46</c:v>
                </c:pt>
                <c:pt idx="59">
                  <c:v>0.46010000000000001</c:v>
                </c:pt>
                <c:pt idx="60">
                  <c:v>0.46</c:v>
                </c:pt>
                <c:pt idx="61">
                  <c:v>0.46</c:v>
                </c:pt>
                <c:pt idx="62">
                  <c:v>0.45989999999999998</c:v>
                </c:pt>
                <c:pt idx="63">
                  <c:v>0.46</c:v>
                </c:pt>
                <c:pt idx="64">
                  <c:v>0.46</c:v>
                </c:pt>
                <c:pt idx="65">
                  <c:v>0.45989999999999998</c:v>
                </c:pt>
                <c:pt idx="66">
                  <c:v>0.46</c:v>
                </c:pt>
                <c:pt idx="67">
                  <c:v>0.46010000000000001</c:v>
                </c:pt>
                <c:pt idx="68">
                  <c:v>0.4602</c:v>
                </c:pt>
                <c:pt idx="69">
                  <c:v>0.46010000000000001</c:v>
                </c:pt>
                <c:pt idx="70">
                  <c:v>0.46010000000000001</c:v>
                </c:pt>
                <c:pt idx="71">
                  <c:v>0.46010000000000001</c:v>
                </c:pt>
                <c:pt idx="72">
                  <c:v>0.4602</c:v>
                </c:pt>
                <c:pt idx="73">
                  <c:v>0.4602</c:v>
                </c:pt>
                <c:pt idx="74">
                  <c:v>0.4602</c:v>
                </c:pt>
                <c:pt idx="75">
                  <c:v>0.4602</c:v>
                </c:pt>
                <c:pt idx="76">
                  <c:v>0.4602</c:v>
                </c:pt>
                <c:pt idx="77">
                  <c:v>0.4602</c:v>
                </c:pt>
                <c:pt idx="78">
                  <c:v>0.46029999999999999</c:v>
                </c:pt>
                <c:pt idx="79">
                  <c:v>0.46029999999999999</c:v>
                </c:pt>
                <c:pt idx="80">
                  <c:v>0.46039999999999998</c:v>
                </c:pt>
                <c:pt idx="81">
                  <c:v>0.46050000000000002</c:v>
                </c:pt>
                <c:pt idx="82">
                  <c:v>0.46060000000000001</c:v>
                </c:pt>
                <c:pt idx="83">
                  <c:v>0.4607</c:v>
                </c:pt>
                <c:pt idx="84">
                  <c:v>0.4607</c:v>
                </c:pt>
                <c:pt idx="85">
                  <c:v>0.4607</c:v>
                </c:pt>
                <c:pt idx="86">
                  <c:v>0.4607</c:v>
                </c:pt>
                <c:pt idx="87">
                  <c:v>0.46089999999999998</c:v>
                </c:pt>
                <c:pt idx="88">
                  <c:v>0.46100000000000002</c:v>
                </c:pt>
                <c:pt idx="89">
                  <c:v>0.46100000000000002</c:v>
                </c:pt>
                <c:pt idx="90">
                  <c:v>0.4612</c:v>
                </c:pt>
                <c:pt idx="91">
                  <c:v>0.46129999999999999</c:v>
                </c:pt>
                <c:pt idx="92">
                  <c:v>0.46139999999999998</c:v>
                </c:pt>
                <c:pt idx="93">
                  <c:v>0.46160000000000001</c:v>
                </c:pt>
                <c:pt idx="94">
                  <c:v>0.46160000000000001</c:v>
                </c:pt>
                <c:pt idx="95">
                  <c:v>0.4617</c:v>
                </c:pt>
                <c:pt idx="96">
                  <c:v>0.46179999999999999</c:v>
                </c:pt>
                <c:pt idx="97">
                  <c:v>0.46200000000000002</c:v>
                </c:pt>
                <c:pt idx="98">
                  <c:v>0.46210000000000001</c:v>
                </c:pt>
                <c:pt idx="99">
                  <c:v>0.46239999999999998</c:v>
                </c:pt>
                <c:pt idx="100">
                  <c:v>0.46239999999999998</c:v>
                </c:pt>
                <c:pt idx="101">
                  <c:v>0.4627</c:v>
                </c:pt>
                <c:pt idx="102">
                  <c:v>0.46300000000000002</c:v>
                </c:pt>
                <c:pt idx="103">
                  <c:v>0.4632</c:v>
                </c:pt>
                <c:pt idx="104">
                  <c:v>0.46350000000000002</c:v>
                </c:pt>
                <c:pt idx="105">
                  <c:v>0.4637</c:v>
                </c:pt>
                <c:pt idx="106">
                  <c:v>0.46410000000000001</c:v>
                </c:pt>
                <c:pt idx="107">
                  <c:v>0.46479999999999999</c:v>
                </c:pt>
                <c:pt idx="108">
                  <c:v>0.46539999999999998</c:v>
                </c:pt>
                <c:pt idx="109">
                  <c:v>0.46589999999999998</c:v>
                </c:pt>
                <c:pt idx="110">
                  <c:v>0.4667</c:v>
                </c:pt>
                <c:pt idx="111">
                  <c:v>0.4677</c:v>
                </c:pt>
                <c:pt idx="112">
                  <c:v>0.46910000000000002</c:v>
                </c:pt>
                <c:pt idx="113">
                  <c:v>0.47089999999999999</c:v>
                </c:pt>
                <c:pt idx="114">
                  <c:v>0.47339999999999999</c:v>
                </c:pt>
                <c:pt idx="115">
                  <c:v>0.47670000000000001</c:v>
                </c:pt>
                <c:pt idx="116">
                  <c:v>0.48089999999999999</c:v>
                </c:pt>
                <c:pt idx="117">
                  <c:v>0.48520000000000002</c:v>
                </c:pt>
                <c:pt idx="118">
                  <c:v>0.48880000000000001</c:v>
                </c:pt>
                <c:pt idx="119">
                  <c:v>0.49149999999999999</c:v>
                </c:pt>
                <c:pt idx="120">
                  <c:v>0.49349999999999999</c:v>
                </c:pt>
                <c:pt idx="121">
                  <c:v>0.49490000000000001</c:v>
                </c:pt>
                <c:pt idx="122">
                  <c:v>0.49590000000000001</c:v>
                </c:pt>
                <c:pt idx="123">
                  <c:v>0.4965</c:v>
                </c:pt>
                <c:pt idx="124">
                  <c:v>0.49680000000000002</c:v>
                </c:pt>
                <c:pt idx="125">
                  <c:v>0.497</c:v>
                </c:pt>
                <c:pt idx="126">
                  <c:v>0.49719999999999998</c:v>
                </c:pt>
                <c:pt idx="127">
                  <c:v>0.49740000000000001</c:v>
                </c:pt>
                <c:pt idx="128">
                  <c:v>0.49740000000000001</c:v>
                </c:pt>
                <c:pt idx="129">
                  <c:v>0.49719999999999998</c:v>
                </c:pt>
                <c:pt idx="130">
                  <c:v>0.497</c:v>
                </c:pt>
                <c:pt idx="131">
                  <c:v>0.497</c:v>
                </c:pt>
                <c:pt idx="132">
                  <c:v>0.49690000000000001</c:v>
                </c:pt>
                <c:pt idx="133">
                  <c:v>0.49659999999999999</c:v>
                </c:pt>
                <c:pt idx="134">
                  <c:v>0.49659999999999999</c:v>
                </c:pt>
                <c:pt idx="135">
                  <c:v>0.4965</c:v>
                </c:pt>
                <c:pt idx="136">
                  <c:v>0.4965</c:v>
                </c:pt>
                <c:pt idx="137">
                  <c:v>0.49619999999999997</c:v>
                </c:pt>
                <c:pt idx="138">
                  <c:v>0.496</c:v>
                </c:pt>
                <c:pt idx="139">
                  <c:v>0.49580000000000002</c:v>
                </c:pt>
                <c:pt idx="140">
                  <c:v>0.49569999999999997</c:v>
                </c:pt>
                <c:pt idx="141">
                  <c:v>0.49559999999999998</c:v>
                </c:pt>
                <c:pt idx="142">
                  <c:v>0.49540000000000001</c:v>
                </c:pt>
                <c:pt idx="143">
                  <c:v>0.49530000000000002</c:v>
                </c:pt>
                <c:pt idx="144">
                  <c:v>0.49530000000000002</c:v>
                </c:pt>
                <c:pt idx="145">
                  <c:v>0.49509999999999998</c:v>
                </c:pt>
                <c:pt idx="146">
                  <c:v>0.49490000000000001</c:v>
                </c:pt>
                <c:pt idx="147">
                  <c:v>0.49480000000000002</c:v>
                </c:pt>
                <c:pt idx="148">
                  <c:v>0.49469999999999997</c:v>
                </c:pt>
                <c:pt idx="149">
                  <c:v>0.49459999999999998</c:v>
                </c:pt>
                <c:pt idx="150">
                  <c:v>0.4945</c:v>
                </c:pt>
                <c:pt idx="151">
                  <c:v>0.49430000000000002</c:v>
                </c:pt>
                <c:pt idx="152">
                  <c:v>0.49419999999999997</c:v>
                </c:pt>
                <c:pt idx="153">
                  <c:v>0.49390000000000001</c:v>
                </c:pt>
                <c:pt idx="154">
                  <c:v>0.49390000000000001</c:v>
                </c:pt>
                <c:pt idx="155">
                  <c:v>0.49370000000000003</c:v>
                </c:pt>
                <c:pt idx="156">
                  <c:v>0.49370000000000003</c:v>
                </c:pt>
                <c:pt idx="157">
                  <c:v>0.49349999999999999</c:v>
                </c:pt>
                <c:pt idx="158">
                  <c:v>0.49349999999999999</c:v>
                </c:pt>
                <c:pt idx="159">
                  <c:v>0.49340000000000001</c:v>
                </c:pt>
                <c:pt idx="160">
                  <c:v>0.49330000000000002</c:v>
                </c:pt>
                <c:pt idx="161">
                  <c:v>0.49309999999999998</c:v>
                </c:pt>
                <c:pt idx="162">
                  <c:v>0.49309999999999998</c:v>
                </c:pt>
                <c:pt idx="163">
                  <c:v>0.49280000000000002</c:v>
                </c:pt>
                <c:pt idx="164">
                  <c:v>0.49270000000000003</c:v>
                </c:pt>
                <c:pt idx="165">
                  <c:v>0.49259999999999998</c:v>
                </c:pt>
                <c:pt idx="166">
                  <c:v>0.49249999999999999</c:v>
                </c:pt>
                <c:pt idx="167">
                  <c:v>0.49220000000000003</c:v>
                </c:pt>
                <c:pt idx="168">
                  <c:v>0.49209999999999998</c:v>
                </c:pt>
                <c:pt idx="169">
                  <c:v>0.49209999999999998</c:v>
                </c:pt>
                <c:pt idx="170">
                  <c:v>0.49199999999999999</c:v>
                </c:pt>
                <c:pt idx="171">
                  <c:v>0.49159999999999998</c:v>
                </c:pt>
                <c:pt idx="172">
                  <c:v>0.49149999999999999</c:v>
                </c:pt>
                <c:pt idx="173">
                  <c:v>0.4914</c:v>
                </c:pt>
                <c:pt idx="174">
                  <c:v>0.49120000000000003</c:v>
                </c:pt>
                <c:pt idx="175">
                  <c:v>0.49109999999999998</c:v>
                </c:pt>
                <c:pt idx="176">
                  <c:v>0.49070000000000003</c:v>
                </c:pt>
                <c:pt idx="177">
                  <c:v>0.49070000000000003</c:v>
                </c:pt>
                <c:pt idx="178">
                  <c:v>0.49059999999999998</c:v>
                </c:pt>
                <c:pt idx="179">
                  <c:v>0.49059999999999998</c:v>
                </c:pt>
                <c:pt idx="180">
                  <c:v>0.4904</c:v>
                </c:pt>
                <c:pt idx="181">
                  <c:v>0.49009999999999998</c:v>
                </c:pt>
                <c:pt idx="182">
                  <c:v>0.4899</c:v>
                </c:pt>
                <c:pt idx="183">
                  <c:v>0.48980000000000001</c:v>
                </c:pt>
                <c:pt idx="184">
                  <c:v>0.48970000000000002</c:v>
                </c:pt>
                <c:pt idx="185">
                  <c:v>0.48949999999999999</c:v>
                </c:pt>
                <c:pt idx="186">
                  <c:v>0.48920000000000002</c:v>
                </c:pt>
                <c:pt idx="187">
                  <c:v>0.48899999999999999</c:v>
                </c:pt>
                <c:pt idx="188">
                  <c:v>0.4889</c:v>
                </c:pt>
                <c:pt idx="189">
                  <c:v>0.48880000000000001</c:v>
                </c:pt>
                <c:pt idx="190">
                  <c:v>0.48849999999999999</c:v>
                </c:pt>
                <c:pt idx="191">
                  <c:v>0.48830000000000001</c:v>
                </c:pt>
                <c:pt idx="192">
                  <c:v>0.48809999999999998</c:v>
                </c:pt>
                <c:pt idx="193">
                  <c:v>0.4879</c:v>
                </c:pt>
                <c:pt idx="194">
                  <c:v>0.48759999999999998</c:v>
                </c:pt>
                <c:pt idx="195">
                  <c:v>0.4874</c:v>
                </c:pt>
                <c:pt idx="196">
                  <c:v>0.48709999999999998</c:v>
                </c:pt>
                <c:pt idx="197">
                  <c:v>0.48699999999999999</c:v>
                </c:pt>
                <c:pt idx="198">
                  <c:v>0.4869</c:v>
                </c:pt>
                <c:pt idx="199">
                  <c:v>0.48659999999999998</c:v>
                </c:pt>
                <c:pt idx="200">
                  <c:v>0.4864</c:v>
                </c:pt>
                <c:pt idx="201">
                  <c:v>0.48599999999999999</c:v>
                </c:pt>
                <c:pt idx="202">
                  <c:v>0.48570000000000002</c:v>
                </c:pt>
                <c:pt idx="203">
                  <c:v>0.48549999999999999</c:v>
                </c:pt>
                <c:pt idx="204">
                  <c:v>0.48509999999999998</c:v>
                </c:pt>
                <c:pt idx="205">
                  <c:v>0.48459999999999998</c:v>
                </c:pt>
                <c:pt idx="206">
                  <c:v>0.48420000000000002</c:v>
                </c:pt>
                <c:pt idx="207">
                  <c:v>0.48370000000000002</c:v>
                </c:pt>
                <c:pt idx="208">
                  <c:v>0.48349999999999999</c:v>
                </c:pt>
                <c:pt idx="209">
                  <c:v>0.48299999999999998</c:v>
                </c:pt>
                <c:pt idx="210">
                  <c:v>0.4824</c:v>
                </c:pt>
                <c:pt idx="211">
                  <c:v>0.48180000000000001</c:v>
                </c:pt>
                <c:pt idx="212">
                  <c:v>0.48130000000000001</c:v>
                </c:pt>
                <c:pt idx="213">
                  <c:v>0.48080000000000001</c:v>
                </c:pt>
                <c:pt idx="214">
                  <c:v>0.48</c:v>
                </c:pt>
                <c:pt idx="215">
                  <c:v>0.47920000000000001</c:v>
                </c:pt>
                <c:pt idx="216">
                  <c:v>0.47849999999999998</c:v>
                </c:pt>
                <c:pt idx="217">
                  <c:v>0.47760000000000002</c:v>
                </c:pt>
                <c:pt idx="218">
                  <c:v>0.47670000000000001</c:v>
                </c:pt>
                <c:pt idx="219">
                  <c:v>0.47570000000000001</c:v>
                </c:pt>
                <c:pt idx="220">
                  <c:v>0.47439999999999999</c:v>
                </c:pt>
                <c:pt idx="221">
                  <c:v>0.47299999999999998</c:v>
                </c:pt>
                <c:pt idx="222">
                  <c:v>0.47149999999999997</c:v>
                </c:pt>
                <c:pt idx="223">
                  <c:v>0.4698</c:v>
                </c:pt>
                <c:pt idx="224">
                  <c:v>0.46800000000000003</c:v>
                </c:pt>
                <c:pt idx="225">
                  <c:v>0.4657</c:v>
                </c:pt>
                <c:pt idx="226">
                  <c:v>0.46339999999999998</c:v>
                </c:pt>
                <c:pt idx="227">
                  <c:v>0.46089999999999998</c:v>
                </c:pt>
                <c:pt idx="228">
                  <c:v>0.45800000000000002</c:v>
                </c:pt>
                <c:pt idx="229">
                  <c:v>0.4551</c:v>
                </c:pt>
                <c:pt idx="230">
                  <c:v>0.45179999999999998</c:v>
                </c:pt>
                <c:pt idx="231">
                  <c:v>0.44829999999999998</c:v>
                </c:pt>
                <c:pt idx="232">
                  <c:v>0.44369999999999998</c:v>
                </c:pt>
                <c:pt idx="233">
                  <c:v>0.43580000000000002</c:v>
                </c:pt>
                <c:pt idx="234">
                  <c:v>0.4214</c:v>
                </c:pt>
                <c:pt idx="235">
                  <c:v>0.39939999999999998</c:v>
                </c:pt>
                <c:pt idx="236">
                  <c:v>0.38140000000000002</c:v>
                </c:pt>
                <c:pt idx="237">
                  <c:v>0.34620000000000001</c:v>
                </c:pt>
                <c:pt idx="238">
                  <c:v>0.32490000000000002</c:v>
                </c:pt>
                <c:pt idx="239">
                  <c:v>0.31540000000000001</c:v>
                </c:pt>
                <c:pt idx="240">
                  <c:v>0.30730000000000002</c:v>
                </c:pt>
                <c:pt idx="241">
                  <c:v>0.2989</c:v>
                </c:pt>
                <c:pt idx="242">
                  <c:v>0.29020000000000001</c:v>
                </c:pt>
                <c:pt idx="243">
                  <c:v>0.28070000000000001</c:v>
                </c:pt>
                <c:pt idx="244">
                  <c:v>0.27179999999999999</c:v>
                </c:pt>
                <c:pt idx="245">
                  <c:v>0.26340000000000002</c:v>
                </c:pt>
                <c:pt idx="246">
                  <c:v>0.25519999999999998</c:v>
                </c:pt>
                <c:pt idx="247">
                  <c:v>0.24709999999999999</c:v>
                </c:pt>
                <c:pt idx="248">
                  <c:v>0.24010000000000001</c:v>
                </c:pt>
                <c:pt idx="249">
                  <c:v>0.23369999999999999</c:v>
                </c:pt>
                <c:pt idx="250">
                  <c:v>0.22800000000000001</c:v>
                </c:pt>
                <c:pt idx="251">
                  <c:v>0.22209999999999999</c:v>
                </c:pt>
                <c:pt idx="252">
                  <c:v>0.2167</c:v>
                </c:pt>
                <c:pt idx="253">
                  <c:v>0.20979999999999999</c:v>
                </c:pt>
                <c:pt idx="254">
                  <c:v>0.20369999999999999</c:v>
                </c:pt>
                <c:pt idx="255">
                  <c:v>0.1981</c:v>
                </c:pt>
                <c:pt idx="256">
                  <c:v>0.19289999999999999</c:v>
                </c:pt>
                <c:pt idx="257">
                  <c:v>0.18859999999999999</c:v>
                </c:pt>
                <c:pt idx="258">
                  <c:v>0.1842</c:v>
                </c:pt>
                <c:pt idx="259">
                  <c:v>0.18029999999999999</c:v>
                </c:pt>
                <c:pt idx="260">
                  <c:v>0.17660000000000001</c:v>
                </c:pt>
                <c:pt idx="261">
                  <c:v>0.1729</c:v>
                </c:pt>
                <c:pt idx="262">
                  <c:v>0.1694</c:v>
                </c:pt>
                <c:pt idx="263">
                  <c:v>0.16569999999999999</c:v>
                </c:pt>
                <c:pt idx="264">
                  <c:v>0.16250000000000001</c:v>
                </c:pt>
                <c:pt idx="265">
                  <c:v>0.15909999999999999</c:v>
                </c:pt>
                <c:pt idx="266">
                  <c:v>0.157</c:v>
                </c:pt>
                <c:pt idx="267">
                  <c:v>0.15390000000000001</c:v>
                </c:pt>
                <c:pt idx="268">
                  <c:v>0.1502</c:v>
                </c:pt>
                <c:pt idx="269">
                  <c:v>0.14660000000000001</c:v>
                </c:pt>
                <c:pt idx="270">
                  <c:v>0.14330000000000001</c:v>
                </c:pt>
                <c:pt idx="271">
                  <c:v>0.1404</c:v>
                </c:pt>
                <c:pt idx="272">
                  <c:v>0.13689999999999999</c:v>
                </c:pt>
                <c:pt idx="273">
                  <c:v>0.13389999999999999</c:v>
                </c:pt>
                <c:pt idx="274">
                  <c:v>0.13100000000000001</c:v>
                </c:pt>
                <c:pt idx="275">
                  <c:v>0.12820000000000001</c:v>
                </c:pt>
                <c:pt idx="276">
                  <c:v>0.126</c:v>
                </c:pt>
                <c:pt idx="277">
                  <c:v>0.1234</c:v>
                </c:pt>
                <c:pt idx="278">
                  <c:v>0.12089999999999999</c:v>
                </c:pt>
                <c:pt idx="279">
                  <c:v>0.11840000000000001</c:v>
                </c:pt>
                <c:pt idx="280">
                  <c:v>0.1154</c:v>
                </c:pt>
                <c:pt idx="281">
                  <c:v>0.1129</c:v>
                </c:pt>
                <c:pt idx="282">
                  <c:v>0.1108</c:v>
                </c:pt>
                <c:pt idx="283">
                  <c:v>0.1086</c:v>
                </c:pt>
                <c:pt idx="284">
                  <c:v>0.10639999999999999</c:v>
                </c:pt>
                <c:pt idx="285">
                  <c:v>0.10440000000000001</c:v>
                </c:pt>
                <c:pt idx="286">
                  <c:v>0.1021</c:v>
                </c:pt>
                <c:pt idx="287">
                  <c:v>9.9699999999999997E-2</c:v>
                </c:pt>
                <c:pt idx="288">
                  <c:v>9.74E-2</c:v>
                </c:pt>
                <c:pt idx="289">
                  <c:v>9.5200000000000007E-2</c:v>
                </c:pt>
                <c:pt idx="290">
                  <c:v>9.3100000000000002E-2</c:v>
                </c:pt>
                <c:pt idx="291">
                  <c:v>9.11E-2</c:v>
                </c:pt>
                <c:pt idx="292">
                  <c:v>8.9099999999999999E-2</c:v>
                </c:pt>
                <c:pt idx="293">
                  <c:v>8.7300000000000003E-2</c:v>
                </c:pt>
                <c:pt idx="294">
                  <c:v>8.5400000000000004E-2</c:v>
                </c:pt>
                <c:pt idx="295">
                  <c:v>8.3500000000000005E-2</c:v>
                </c:pt>
                <c:pt idx="296">
                  <c:v>8.14E-2</c:v>
                </c:pt>
                <c:pt idx="297">
                  <c:v>7.9399999999999998E-2</c:v>
                </c:pt>
                <c:pt idx="298">
                  <c:v>7.7600000000000002E-2</c:v>
                </c:pt>
                <c:pt idx="299">
                  <c:v>7.6100000000000001E-2</c:v>
                </c:pt>
                <c:pt idx="300">
                  <c:v>7.4999999999999997E-2</c:v>
                </c:pt>
                <c:pt idx="301">
                  <c:v>7.3800000000000004E-2</c:v>
                </c:pt>
                <c:pt idx="302">
                  <c:v>7.2400000000000006E-2</c:v>
                </c:pt>
                <c:pt idx="303">
                  <c:v>7.0900000000000005E-2</c:v>
                </c:pt>
                <c:pt idx="304">
                  <c:v>6.9699999999999998E-2</c:v>
                </c:pt>
                <c:pt idx="305">
                  <c:v>6.8599999999999994E-2</c:v>
                </c:pt>
                <c:pt idx="306">
                  <c:v>6.7500000000000004E-2</c:v>
                </c:pt>
                <c:pt idx="307">
                  <c:v>6.6600000000000006E-2</c:v>
                </c:pt>
                <c:pt idx="308">
                  <c:v>6.5600000000000006E-2</c:v>
                </c:pt>
                <c:pt idx="309">
                  <c:v>6.4399999999999999E-2</c:v>
                </c:pt>
                <c:pt idx="310">
                  <c:v>6.3200000000000006E-2</c:v>
                </c:pt>
                <c:pt idx="311">
                  <c:v>6.2300000000000001E-2</c:v>
                </c:pt>
                <c:pt idx="312">
                  <c:v>6.1699999999999998E-2</c:v>
                </c:pt>
                <c:pt idx="313">
                  <c:v>6.08E-2</c:v>
                </c:pt>
                <c:pt idx="314">
                  <c:v>6.0100000000000001E-2</c:v>
                </c:pt>
                <c:pt idx="315">
                  <c:v>5.9400000000000001E-2</c:v>
                </c:pt>
                <c:pt idx="316">
                  <c:v>5.8700000000000002E-2</c:v>
                </c:pt>
                <c:pt idx="317">
                  <c:v>5.7799999999999997E-2</c:v>
                </c:pt>
                <c:pt idx="318">
                  <c:v>5.7099999999999998E-2</c:v>
                </c:pt>
                <c:pt idx="319">
                  <c:v>5.6399999999999999E-2</c:v>
                </c:pt>
                <c:pt idx="320">
                  <c:v>5.5800000000000002E-2</c:v>
                </c:pt>
                <c:pt idx="321">
                  <c:v>5.5199999999999999E-2</c:v>
                </c:pt>
                <c:pt idx="322">
                  <c:v>5.4600000000000003E-2</c:v>
                </c:pt>
                <c:pt idx="323">
                  <c:v>5.4199999999999998E-2</c:v>
                </c:pt>
                <c:pt idx="324">
                  <c:v>5.3600000000000002E-2</c:v>
                </c:pt>
                <c:pt idx="325">
                  <c:v>5.3199999999999997E-2</c:v>
                </c:pt>
                <c:pt idx="326">
                  <c:v>5.28E-2</c:v>
                </c:pt>
                <c:pt idx="327">
                  <c:v>5.2299999999999999E-2</c:v>
                </c:pt>
                <c:pt idx="328">
                  <c:v>5.1999999999999998E-2</c:v>
                </c:pt>
                <c:pt idx="329">
                  <c:v>5.16E-2</c:v>
                </c:pt>
                <c:pt idx="330">
                  <c:v>5.11E-2</c:v>
                </c:pt>
                <c:pt idx="331">
                  <c:v>5.0599999999999999E-2</c:v>
                </c:pt>
                <c:pt idx="332">
                  <c:v>5.0200000000000002E-2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A1B-430E-B594-7EBB5C9A5D9B}"/>
            </c:ext>
          </c:extLst>
        </c:ser>
        <c:ser>
          <c:idx val="1"/>
          <c:order val="1"/>
          <c:tx>
            <c:strRef>
              <c:f>'KOI vs Coulomb'!$D$5</c:f>
              <c:strCache>
                <c:ptCount val="1"/>
                <c:pt idx="0">
                  <c:v>6.4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'C curves'!$A$3:$A$335</c:f>
              <c:numCache>
                <c:formatCode>General</c:formatCode>
                <c:ptCount val="333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  <c:pt idx="25">
                  <c:v>125</c:v>
                </c:pt>
                <c:pt idx="26">
                  <c:v>130</c:v>
                </c:pt>
                <c:pt idx="27">
                  <c:v>135</c:v>
                </c:pt>
                <c:pt idx="28">
                  <c:v>140</c:v>
                </c:pt>
                <c:pt idx="29">
                  <c:v>145</c:v>
                </c:pt>
                <c:pt idx="30">
                  <c:v>150</c:v>
                </c:pt>
                <c:pt idx="31">
                  <c:v>155</c:v>
                </c:pt>
                <c:pt idx="32">
                  <c:v>160</c:v>
                </c:pt>
                <c:pt idx="33">
                  <c:v>165</c:v>
                </c:pt>
                <c:pt idx="34">
                  <c:v>170</c:v>
                </c:pt>
                <c:pt idx="35">
                  <c:v>175</c:v>
                </c:pt>
                <c:pt idx="36">
                  <c:v>180</c:v>
                </c:pt>
                <c:pt idx="37">
                  <c:v>185</c:v>
                </c:pt>
                <c:pt idx="38">
                  <c:v>190</c:v>
                </c:pt>
                <c:pt idx="39">
                  <c:v>195</c:v>
                </c:pt>
                <c:pt idx="40">
                  <c:v>200</c:v>
                </c:pt>
                <c:pt idx="41">
                  <c:v>205</c:v>
                </c:pt>
                <c:pt idx="42">
                  <c:v>210</c:v>
                </c:pt>
                <c:pt idx="43">
                  <c:v>215</c:v>
                </c:pt>
                <c:pt idx="44">
                  <c:v>220</c:v>
                </c:pt>
                <c:pt idx="45">
                  <c:v>225</c:v>
                </c:pt>
                <c:pt idx="46">
                  <c:v>230</c:v>
                </c:pt>
                <c:pt idx="47">
                  <c:v>235</c:v>
                </c:pt>
                <c:pt idx="48">
                  <c:v>240</c:v>
                </c:pt>
                <c:pt idx="49">
                  <c:v>245</c:v>
                </c:pt>
                <c:pt idx="50">
                  <c:v>250</c:v>
                </c:pt>
                <c:pt idx="51">
                  <c:v>255</c:v>
                </c:pt>
                <c:pt idx="52">
                  <c:v>260</c:v>
                </c:pt>
                <c:pt idx="53">
                  <c:v>265</c:v>
                </c:pt>
                <c:pt idx="54">
                  <c:v>270</c:v>
                </c:pt>
                <c:pt idx="55">
                  <c:v>275</c:v>
                </c:pt>
                <c:pt idx="56">
                  <c:v>280</c:v>
                </c:pt>
                <c:pt idx="57">
                  <c:v>285</c:v>
                </c:pt>
                <c:pt idx="58">
                  <c:v>290</c:v>
                </c:pt>
                <c:pt idx="59">
                  <c:v>295</c:v>
                </c:pt>
                <c:pt idx="60">
                  <c:v>300</c:v>
                </c:pt>
                <c:pt idx="61">
                  <c:v>305</c:v>
                </c:pt>
                <c:pt idx="62">
                  <c:v>310</c:v>
                </c:pt>
                <c:pt idx="63">
                  <c:v>315</c:v>
                </c:pt>
                <c:pt idx="64">
                  <c:v>320</c:v>
                </c:pt>
                <c:pt idx="65">
                  <c:v>325</c:v>
                </c:pt>
                <c:pt idx="66">
                  <c:v>330</c:v>
                </c:pt>
                <c:pt idx="67">
                  <c:v>335</c:v>
                </c:pt>
                <c:pt idx="68">
                  <c:v>340</c:v>
                </c:pt>
                <c:pt idx="69">
                  <c:v>345</c:v>
                </c:pt>
                <c:pt idx="70">
                  <c:v>350</c:v>
                </c:pt>
                <c:pt idx="71">
                  <c:v>355</c:v>
                </c:pt>
                <c:pt idx="72">
                  <c:v>360</c:v>
                </c:pt>
                <c:pt idx="73">
                  <c:v>365</c:v>
                </c:pt>
                <c:pt idx="74">
                  <c:v>370</c:v>
                </c:pt>
                <c:pt idx="75">
                  <c:v>375</c:v>
                </c:pt>
                <c:pt idx="76">
                  <c:v>380</c:v>
                </c:pt>
                <c:pt idx="77">
                  <c:v>385</c:v>
                </c:pt>
                <c:pt idx="78">
                  <c:v>390</c:v>
                </c:pt>
                <c:pt idx="79">
                  <c:v>395</c:v>
                </c:pt>
                <c:pt idx="80">
                  <c:v>400</c:v>
                </c:pt>
                <c:pt idx="81">
                  <c:v>405</c:v>
                </c:pt>
                <c:pt idx="82">
                  <c:v>410</c:v>
                </c:pt>
                <c:pt idx="83">
                  <c:v>415</c:v>
                </c:pt>
                <c:pt idx="84">
                  <c:v>420</c:v>
                </c:pt>
                <c:pt idx="85">
                  <c:v>425</c:v>
                </c:pt>
                <c:pt idx="86">
                  <c:v>430</c:v>
                </c:pt>
                <c:pt idx="87">
                  <c:v>435</c:v>
                </c:pt>
                <c:pt idx="88">
                  <c:v>440</c:v>
                </c:pt>
                <c:pt idx="89">
                  <c:v>445</c:v>
                </c:pt>
                <c:pt idx="90">
                  <c:v>450</c:v>
                </c:pt>
                <c:pt idx="91">
                  <c:v>455</c:v>
                </c:pt>
                <c:pt idx="92">
                  <c:v>460</c:v>
                </c:pt>
                <c:pt idx="93">
                  <c:v>465</c:v>
                </c:pt>
                <c:pt idx="94">
                  <c:v>470</c:v>
                </c:pt>
                <c:pt idx="95">
                  <c:v>475</c:v>
                </c:pt>
                <c:pt idx="96">
                  <c:v>480</c:v>
                </c:pt>
                <c:pt idx="97">
                  <c:v>485</c:v>
                </c:pt>
                <c:pt idx="98">
                  <c:v>490</c:v>
                </c:pt>
                <c:pt idx="99">
                  <c:v>495</c:v>
                </c:pt>
                <c:pt idx="100">
                  <c:v>500</c:v>
                </c:pt>
                <c:pt idx="101">
                  <c:v>505</c:v>
                </c:pt>
                <c:pt idx="102">
                  <c:v>510</c:v>
                </c:pt>
                <c:pt idx="103">
                  <c:v>515</c:v>
                </c:pt>
                <c:pt idx="104">
                  <c:v>520</c:v>
                </c:pt>
                <c:pt idx="105">
                  <c:v>525</c:v>
                </c:pt>
                <c:pt idx="106">
                  <c:v>530</c:v>
                </c:pt>
                <c:pt idx="107">
                  <c:v>535</c:v>
                </c:pt>
                <c:pt idx="108">
                  <c:v>540</c:v>
                </c:pt>
                <c:pt idx="109">
                  <c:v>545</c:v>
                </c:pt>
                <c:pt idx="110">
                  <c:v>550</c:v>
                </c:pt>
                <c:pt idx="111">
                  <c:v>555</c:v>
                </c:pt>
                <c:pt idx="112">
                  <c:v>560</c:v>
                </c:pt>
                <c:pt idx="113">
                  <c:v>565</c:v>
                </c:pt>
                <c:pt idx="114">
                  <c:v>570</c:v>
                </c:pt>
                <c:pt idx="115">
                  <c:v>575</c:v>
                </c:pt>
                <c:pt idx="116">
                  <c:v>580</c:v>
                </c:pt>
                <c:pt idx="117">
                  <c:v>585</c:v>
                </c:pt>
                <c:pt idx="118">
                  <c:v>590</c:v>
                </c:pt>
                <c:pt idx="119">
                  <c:v>595</c:v>
                </c:pt>
                <c:pt idx="120">
                  <c:v>600</c:v>
                </c:pt>
                <c:pt idx="121">
                  <c:v>605</c:v>
                </c:pt>
                <c:pt idx="122">
                  <c:v>610</c:v>
                </c:pt>
                <c:pt idx="123">
                  <c:v>615</c:v>
                </c:pt>
                <c:pt idx="124">
                  <c:v>620</c:v>
                </c:pt>
                <c:pt idx="125">
                  <c:v>625</c:v>
                </c:pt>
                <c:pt idx="126">
                  <c:v>630</c:v>
                </c:pt>
                <c:pt idx="127">
                  <c:v>635</c:v>
                </c:pt>
                <c:pt idx="128">
                  <c:v>640</c:v>
                </c:pt>
                <c:pt idx="129">
                  <c:v>645</c:v>
                </c:pt>
                <c:pt idx="130">
                  <c:v>650</c:v>
                </c:pt>
                <c:pt idx="131">
                  <c:v>655</c:v>
                </c:pt>
                <c:pt idx="132">
                  <c:v>660</c:v>
                </c:pt>
                <c:pt idx="133">
                  <c:v>665</c:v>
                </c:pt>
                <c:pt idx="134">
                  <c:v>670</c:v>
                </c:pt>
                <c:pt idx="135">
                  <c:v>675</c:v>
                </c:pt>
                <c:pt idx="136">
                  <c:v>680</c:v>
                </c:pt>
                <c:pt idx="137">
                  <c:v>685</c:v>
                </c:pt>
                <c:pt idx="138">
                  <c:v>690</c:v>
                </c:pt>
                <c:pt idx="139">
                  <c:v>695</c:v>
                </c:pt>
                <c:pt idx="140">
                  <c:v>700</c:v>
                </c:pt>
                <c:pt idx="141">
                  <c:v>705</c:v>
                </c:pt>
                <c:pt idx="142">
                  <c:v>710</c:v>
                </c:pt>
                <c:pt idx="143">
                  <c:v>715</c:v>
                </c:pt>
                <c:pt idx="144">
                  <c:v>720</c:v>
                </c:pt>
                <c:pt idx="145">
                  <c:v>725</c:v>
                </c:pt>
                <c:pt idx="146">
                  <c:v>730</c:v>
                </c:pt>
                <c:pt idx="147">
                  <c:v>735</c:v>
                </c:pt>
                <c:pt idx="148">
                  <c:v>740</c:v>
                </c:pt>
                <c:pt idx="149">
                  <c:v>745</c:v>
                </c:pt>
                <c:pt idx="150">
                  <c:v>750</c:v>
                </c:pt>
                <c:pt idx="151">
                  <c:v>755</c:v>
                </c:pt>
                <c:pt idx="152">
                  <c:v>760</c:v>
                </c:pt>
                <c:pt idx="153">
                  <c:v>765</c:v>
                </c:pt>
                <c:pt idx="154">
                  <c:v>770</c:v>
                </c:pt>
                <c:pt idx="155">
                  <c:v>775</c:v>
                </c:pt>
                <c:pt idx="156">
                  <c:v>780</c:v>
                </c:pt>
                <c:pt idx="157">
                  <c:v>785</c:v>
                </c:pt>
                <c:pt idx="158">
                  <c:v>790</c:v>
                </c:pt>
                <c:pt idx="159">
                  <c:v>795</c:v>
                </c:pt>
                <c:pt idx="160">
                  <c:v>800</c:v>
                </c:pt>
                <c:pt idx="161">
                  <c:v>805</c:v>
                </c:pt>
                <c:pt idx="162">
                  <c:v>810</c:v>
                </c:pt>
                <c:pt idx="163">
                  <c:v>815</c:v>
                </c:pt>
                <c:pt idx="164">
                  <c:v>820</c:v>
                </c:pt>
                <c:pt idx="165">
                  <c:v>825</c:v>
                </c:pt>
                <c:pt idx="166">
                  <c:v>830</c:v>
                </c:pt>
                <c:pt idx="167">
                  <c:v>835</c:v>
                </c:pt>
                <c:pt idx="168">
                  <c:v>840</c:v>
                </c:pt>
                <c:pt idx="169">
                  <c:v>845</c:v>
                </c:pt>
                <c:pt idx="170">
                  <c:v>850</c:v>
                </c:pt>
                <c:pt idx="171">
                  <c:v>855</c:v>
                </c:pt>
                <c:pt idx="172">
                  <c:v>860</c:v>
                </c:pt>
                <c:pt idx="173">
                  <c:v>865</c:v>
                </c:pt>
                <c:pt idx="174">
                  <c:v>870</c:v>
                </c:pt>
                <c:pt idx="175">
                  <c:v>875</c:v>
                </c:pt>
                <c:pt idx="176">
                  <c:v>880</c:v>
                </c:pt>
                <c:pt idx="177">
                  <c:v>885</c:v>
                </c:pt>
                <c:pt idx="178">
                  <c:v>890</c:v>
                </c:pt>
                <c:pt idx="179">
                  <c:v>895</c:v>
                </c:pt>
                <c:pt idx="180">
                  <c:v>900</c:v>
                </c:pt>
                <c:pt idx="181">
                  <c:v>905</c:v>
                </c:pt>
                <c:pt idx="182">
                  <c:v>910</c:v>
                </c:pt>
                <c:pt idx="183">
                  <c:v>915</c:v>
                </c:pt>
                <c:pt idx="184">
                  <c:v>920</c:v>
                </c:pt>
                <c:pt idx="185">
                  <c:v>925</c:v>
                </c:pt>
                <c:pt idx="186">
                  <c:v>930</c:v>
                </c:pt>
                <c:pt idx="187">
                  <c:v>935</c:v>
                </c:pt>
                <c:pt idx="188">
                  <c:v>940</c:v>
                </c:pt>
                <c:pt idx="189">
                  <c:v>945</c:v>
                </c:pt>
                <c:pt idx="190">
                  <c:v>950</c:v>
                </c:pt>
                <c:pt idx="191">
                  <c:v>955</c:v>
                </c:pt>
                <c:pt idx="192">
                  <c:v>960</c:v>
                </c:pt>
                <c:pt idx="193">
                  <c:v>965</c:v>
                </c:pt>
                <c:pt idx="194">
                  <c:v>970</c:v>
                </c:pt>
                <c:pt idx="195">
                  <c:v>975</c:v>
                </c:pt>
                <c:pt idx="196">
                  <c:v>980</c:v>
                </c:pt>
                <c:pt idx="197">
                  <c:v>985</c:v>
                </c:pt>
                <c:pt idx="198">
                  <c:v>990</c:v>
                </c:pt>
                <c:pt idx="199">
                  <c:v>995</c:v>
                </c:pt>
                <c:pt idx="200">
                  <c:v>1000</c:v>
                </c:pt>
                <c:pt idx="201">
                  <c:v>1005</c:v>
                </c:pt>
                <c:pt idx="202">
                  <c:v>1010</c:v>
                </c:pt>
                <c:pt idx="203">
                  <c:v>1015</c:v>
                </c:pt>
                <c:pt idx="204">
                  <c:v>1020</c:v>
                </c:pt>
                <c:pt idx="205">
                  <c:v>1025</c:v>
                </c:pt>
                <c:pt idx="206">
                  <c:v>1030</c:v>
                </c:pt>
                <c:pt idx="207">
                  <c:v>1035</c:v>
                </c:pt>
                <c:pt idx="208">
                  <c:v>1040</c:v>
                </c:pt>
                <c:pt idx="209">
                  <c:v>1045</c:v>
                </c:pt>
                <c:pt idx="210">
                  <c:v>1050</c:v>
                </c:pt>
                <c:pt idx="211">
                  <c:v>1055</c:v>
                </c:pt>
                <c:pt idx="212">
                  <c:v>1060</c:v>
                </c:pt>
                <c:pt idx="213">
                  <c:v>1065</c:v>
                </c:pt>
                <c:pt idx="214">
                  <c:v>1070</c:v>
                </c:pt>
                <c:pt idx="215">
                  <c:v>1075</c:v>
                </c:pt>
                <c:pt idx="216">
                  <c:v>1080</c:v>
                </c:pt>
                <c:pt idx="217">
                  <c:v>1085</c:v>
                </c:pt>
                <c:pt idx="218">
                  <c:v>1090</c:v>
                </c:pt>
                <c:pt idx="219">
                  <c:v>1095</c:v>
                </c:pt>
                <c:pt idx="220">
                  <c:v>1100</c:v>
                </c:pt>
                <c:pt idx="221">
                  <c:v>1105</c:v>
                </c:pt>
                <c:pt idx="222">
                  <c:v>1110</c:v>
                </c:pt>
                <c:pt idx="223">
                  <c:v>1115</c:v>
                </c:pt>
                <c:pt idx="224">
                  <c:v>1120</c:v>
                </c:pt>
                <c:pt idx="225">
                  <c:v>1125</c:v>
                </c:pt>
                <c:pt idx="226">
                  <c:v>1130</c:v>
                </c:pt>
                <c:pt idx="227">
                  <c:v>1135</c:v>
                </c:pt>
                <c:pt idx="228">
                  <c:v>1140</c:v>
                </c:pt>
                <c:pt idx="229">
                  <c:v>1145</c:v>
                </c:pt>
                <c:pt idx="230">
                  <c:v>1150</c:v>
                </c:pt>
                <c:pt idx="231">
                  <c:v>1155</c:v>
                </c:pt>
                <c:pt idx="232">
                  <c:v>1160</c:v>
                </c:pt>
                <c:pt idx="233">
                  <c:v>1165</c:v>
                </c:pt>
                <c:pt idx="234">
                  <c:v>1170</c:v>
                </c:pt>
                <c:pt idx="235">
                  <c:v>1175</c:v>
                </c:pt>
                <c:pt idx="236">
                  <c:v>1180</c:v>
                </c:pt>
                <c:pt idx="237">
                  <c:v>1185</c:v>
                </c:pt>
                <c:pt idx="238">
                  <c:v>1190</c:v>
                </c:pt>
                <c:pt idx="239">
                  <c:v>1195</c:v>
                </c:pt>
                <c:pt idx="240">
                  <c:v>1200</c:v>
                </c:pt>
                <c:pt idx="241">
                  <c:v>1205</c:v>
                </c:pt>
                <c:pt idx="242">
                  <c:v>1210</c:v>
                </c:pt>
                <c:pt idx="243">
                  <c:v>1215</c:v>
                </c:pt>
                <c:pt idx="244">
                  <c:v>1220</c:v>
                </c:pt>
                <c:pt idx="245">
                  <c:v>1225</c:v>
                </c:pt>
                <c:pt idx="246">
                  <c:v>1230</c:v>
                </c:pt>
                <c:pt idx="247">
                  <c:v>1235</c:v>
                </c:pt>
                <c:pt idx="248">
                  <c:v>1240</c:v>
                </c:pt>
                <c:pt idx="249">
                  <c:v>1245</c:v>
                </c:pt>
                <c:pt idx="250">
                  <c:v>1250</c:v>
                </c:pt>
                <c:pt idx="251">
                  <c:v>1255</c:v>
                </c:pt>
                <c:pt idx="252">
                  <c:v>1260</c:v>
                </c:pt>
                <c:pt idx="253">
                  <c:v>1265</c:v>
                </c:pt>
                <c:pt idx="254">
                  <c:v>1270</c:v>
                </c:pt>
                <c:pt idx="255">
                  <c:v>1275</c:v>
                </c:pt>
                <c:pt idx="256">
                  <c:v>1280</c:v>
                </c:pt>
                <c:pt idx="257">
                  <c:v>1285</c:v>
                </c:pt>
                <c:pt idx="258">
                  <c:v>1290</c:v>
                </c:pt>
                <c:pt idx="259">
                  <c:v>1295</c:v>
                </c:pt>
                <c:pt idx="260">
                  <c:v>1300</c:v>
                </c:pt>
                <c:pt idx="261">
                  <c:v>1305</c:v>
                </c:pt>
                <c:pt idx="262">
                  <c:v>1310</c:v>
                </c:pt>
                <c:pt idx="263">
                  <c:v>1315</c:v>
                </c:pt>
                <c:pt idx="264">
                  <c:v>1320</c:v>
                </c:pt>
                <c:pt idx="265">
                  <c:v>1325</c:v>
                </c:pt>
                <c:pt idx="266">
                  <c:v>1330</c:v>
                </c:pt>
                <c:pt idx="267">
                  <c:v>1335</c:v>
                </c:pt>
                <c:pt idx="268">
                  <c:v>1340</c:v>
                </c:pt>
                <c:pt idx="269">
                  <c:v>1345</c:v>
                </c:pt>
                <c:pt idx="270">
                  <c:v>1350</c:v>
                </c:pt>
                <c:pt idx="271">
                  <c:v>1355</c:v>
                </c:pt>
                <c:pt idx="272">
                  <c:v>1360</c:v>
                </c:pt>
                <c:pt idx="273">
                  <c:v>1365</c:v>
                </c:pt>
                <c:pt idx="274">
                  <c:v>1370</c:v>
                </c:pt>
                <c:pt idx="275">
                  <c:v>1375</c:v>
                </c:pt>
                <c:pt idx="276">
                  <c:v>1380</c:v>
                </c:pt>
                <c:pt idx="277">
                  <c:v>1385</c:v>
                </c:pt>
                <c:pt idx="278">
                  <c:v>1390</c:v>
                </c:pt>
                <c:pt idx="279">
                  <c:v>1395</c:v>
                </c:pt>
                <c:pt idx="280">
                  <c:v>1400</c:v>
                </c:pt>
                <c:pt idx="281">
                  <c:v>1405</c:v>
                </c:pt>
                <c:pt idx="282">
                  <c:v>1410</c:v>
                </c:pt>
                <c:pt idx="283">
                  <c:v>1415</c:v>
                </c:pt>
                <c:pt idx="284">
                  <c:v>1420</c:v>
                </c:pt>
                <c:pt idx="285">
                  <c:v>1425</c:v>
                </c:pt>
                <c:pt idx="286">
                  <c:v>1430</c:v>
                </c:pt>
                <c:pt idx="287">
                  <c:v>1435</c:v>
                </c:pt>
                <c:pt idx="288">
                  <c:v>1440</c:v>
                </c:pt>
                <c:pt idx="289">
                  <c:v>1445</c:v>
                </c:pt>
                <c:pt idx="290">
                  <c:v>1450</c:v>
                </c:pt>
                <c:pt idx="291">
                  <c:v>1455</c:v>
                </c:pt>
                <c:pt idx="292">
                  <c:v>1460</c:v>
                </c:pt>
                <c:pt idx="293">
                  <c:v>1465</c:v>
                </c:pt>
                <c:pt idx="294">
                  <c:v>1470</c:v>
                </c:pt>
                <c:pt idx="295">
                  <c:v>1475</c:v>
                </c:pt>
                <c:pt idx="296">
                  <c:v>1480</c:v>
                </c:pt>
                <c:pt idx="297">
                  <c:v>1485</c:v>
                </c:pt>
                <c:pt idx="298">
                  <c:v>1490</c:v>
                </c:pt>
                <c:pt idx="299">
                  <c:v>1495</c:v>
                </c:pt>
                <c:pt idx="300">
                  <c:v>1500</c:v>
                </c:pt>
                <c:pt idx="301">
                  <c:v>1505</c:v>
                </c:pt>
                <c:pt idx="302">
                  <c:v>1510</c:v>
                </c:pt>
                <c:pt idx="303">
                  <c:v>1515</c:v>
                </c:pt>
                <c:pt idx="304">
                  <c:v>1520</c:v>
                </c:pt>
                <c:pt idx="305">
                  <c:v>1525</c:v>
                </c:pt>
                <c:pt idx="306">
                  <c:v>1530</c:v>
                </c:pt>
                <c:pt idx="307">
                  <c:v>1535</c:v>
                </c:pt>
                <c:pt idx="308">
                  <c:v>1540</c:v>
                </c:pt>
                <c:pt idx="309">
                  <c:v>1545</c:v>
                </c:pt>
                <c:pt idx="310">
                  <c:v>1550</c:v>
                </c:pt>
                <c:pt idx="311">
                  <c:v>1555</c:v>
                </c:pt>
                <c:pt idx="312">
                  <c:v>1560</c:v>
                </c:pt>
                <c:pt idx="313">
                  <c:v>1565</c:v>
                </c:pt>
                <c:pt idx="314">
                  <c:v>1570</c:v>
                </c:pt>
                <c:pt idx="315">
                  <c:v>1575</c:v>
                </c:pt>
                <c:pt idx="316">
                  <c:v>1580</c:v>
                </c:pt>
                <c:pt idx="317">
                  <c:v>1585</c:v>
                </c:pt>
                <c:pt idx="318">
                  <c:v>1590</c:v>
                </c:pt>
                <c:pt idx="319">
                  <c:v>1595</c:v>
                </c:pt>
                <c:pt idx="320">
                  <c:v>1600</c:v>
                </c:pt>
                <c:pt idx="321">
                  <c:v>1605</c:v>
                </c:pt>
                <c:pt idx="322">
                  <c:v>1610</c:v>
                </c:pt>
                <c:pt idx="323">
                  <c:v>1615</c:v>
                </c:pt>
                <c:pt idx="324">
                  <c:v>1620</c:v>
                </c:pt>
                <c:pt idx="325">
                  <c:v>1625</c:v>
                </c:pt>
                <c:pt idx="326">
                  <c:v>1630</c:v>
                </c:pt>
                <c:pt idx="327">
                  <c:v>1635</c:v>
                </c:pt>
                <c:pt idx="328">
                  <c:v>1640</c:v>
                </c:pt>
                <c:pt idx="329">
                  <c:v>1645</c:v>
                </c:pt>
                <c:pt idx="330">
                  <c:v>1650</c:v>
                </c:pt>
                <c:pt idx="331">
                  <c:v>1655</c:v>
                </c:pt>
                <c:pt idx="332">
                  <c:v>1660</c:v>
                </c:pt>
              </c:numCache>
            </c:numRef>
          </c:xVal>
          <c:yVal>
            <c:numRef>
              <c:f>'C curves'!$E$3:$E$285</c:f>
              <c:numCache>
                <c:formatCode>General</c:formatCode>
                <c:ptCount val="283"/>
                <c:pt idx="0">
                  <c:v>4.6399999999999997E-2</c:v>
                </c:pt>
                <c:pt idx="1">
                  <c:v>7.3700000000000002E-2</c:v>
                </c:pt>
                <c:pt idx="2">
                  <c:v>0.13900000000000001</c:v>
                </c:pt>
                <c:pt idx="3">
                  <c:v>0.18229999999999999</c:v>
                </c:pt>
                <c:pt idx="4">
                  <c:v>0.21229999999999999</c:v>
                </c:pt>
                <c:pt idx="5">
                  <c:v>0.23519999999999999</c:v>
                </c:pt>
                <c:pt idx="6">
                  <c:v>0.25259999999999999</c:v>
                </c:pt>
                <c:pt idx="7">
                  <c:v>0.2676</c:v>
                </c:pt>
                <c:pt idx="8">
                  <c:v>0.28360000000000002</c:v>
                </c:pt>
                <c:pt idx="9">
                  <c:v>0.2999</c:v>
                </c:pt>
                <c:pt idx="10">
                  <c:v>0.31630000000000003</c:v>
                </c:pt>
                <c:pt idx="11">
                  <c:v>0.33</c:v>
                </c:pt>
                <c:pt idx="12">
                  <c:v>0.3407</c:v>
                </c:pt>
                <c:pt idx="13">
                  <c:v>0.34949999999999998</c:v>
                </c:pt>
                <c:pt idx="14">
                  <c:v>0.3569</c:v>
                </c:pt>
                <c:pt idx="15">
                  <c:v>0.36380000000000001</c:v>
                </c:pt>
                <c:pt idx="16">
                  <c:v>0.37059999999999998</c:v>
                </c:pt>
                <c:pt idx="17">
                  <c:v>0.3775</c:v>
                </c:pt>
                <c:pt idx="18">
                  <c:v>0.3851</c:v>
                </c:pt>
                <c:pt idx="19">
                  <c:v>0.4244</c:v>
                </c:pt>
                <c:pt idx="20">
                  <c:v>0.43</c:v>
                </c:pt>
                <c:pt idx="21">
                  <c:v>0.43009999999999998</c:v>
                </c:pt>
                <c:pt idx="22">
                  <c:v>0.43070000000000003</c:v>
                </c:pt>
                <c:pt idx="23">
                  <c:v>0.43120000000000003</c:v>
                </c:pt>
                <c:pt idx="24">
                  <c:v>0.43130000000000002</c:v>
                </c:pt>
                <c:pt idx="25">
                  <c:v>0.43120000000000003</c:v>
                </c:pt>
                <c:pt idx="26">
                  <c:v>0.43140000000000001</c:v>
                </c:pt>
                <c:pt idx="27">
                  <c:v>0.43159999999999998</c:v>
                </c:pt>
                <c:pt idx="28">
                  <c:v>0.43190000000000001</c:v>
                </c:pt>
                <c:pt idx="29">
                  <c:v>0.432</c:v>
                </c:pt>
                <c:pt idx="30">
                  <c:v>0.43219999999999997</c:v>
                </c:pt>
                <c:pt idx="31">
                  <c:v>0.43219999999999997</c:v>
                </c:pt>
                <c:pt idx="32">
                  <c:v>0.43219999999999997</c:v>
                </c:pt>
                <c:pt idx="33">
                  <c:v>0.43240000000000001</c:v>
                </c:pt>
                <c:pt idx="34">
                  <c:v>0.43280000000000002</c:v>
                </c:pt>
                <c:pt idx="35">
                  <c:v>0.43269999999999997</c:v>
                </c:pt>
                <c:pt idx="36">
                  <c:v>0.43240000000000001</c:v>
                </c:pt>
                <c:pt idx="37">
                  <c:v>0.43219999999999997</c:v>
                </c:pt>
                <c:pt idx="38">
                  <c:v>0.43209999999999998</c:v>
                </c:pt>
                <c:pt idx="39">
                  <c:v>0.43190000000000001</c:v>
                </c:pt>
                <c:pt idx="40">
                  <c:v>0.43190000000000001</c:v>
                </c:pt>
                <c:pt idx="41">
                  <c:v>0.43169999999999997</c:v>
                </c:pt>
                <c:pt idx="42">
                  <c:v>0.43159999999999998</c:v>
                </c:pt>
                <c:pt idx="43">
                  <c:v>0.43149999999999999</c:v>
                </c:pt>
                <c:pt idx="44">
                  <c:v>0.43180000000000002</c:v>
                </c:pt>
                <c:pt idx="45">
                  <c:v>0.432</c:v>
                </c:pt>
                <c:pt idx="46">
                  <c:v>0.43209999999999998</c:v>
                </c:pt>
                <c:pt idx="47">
                  <c:v>0.43219999999999997</c:v>
                </c:pt>
                <c:pt idx="48">
                  <c:v>0.43219999999999997</c:v>
                </c:pt>
                <c:pt idx="49">
                  <c:v>0.43209999999999998</c:v>
                </c:pt>
                <c:pt idx="50">
                  <c:v>0.43219999999999997</c:v>
                </c:pt>
                <c:pt idx="51">
                  <c:v>0.43219999999999997</c:v>
                </c:pt>
                <c:pt idx="52">
                  <c:v>0.43240000000000001</c:v>
                </c:pt>
                <c:pt idx="53">
                  <c:v>0.43240000000000001</c:v>
                </c:pt>
                <c:pt idx="54">
                  <c:v>0.43219999999999997</c:v>
                </c:pt>
                <c:pt idx="55">
                  <c:v>0.43230000000000002</c:v>
                </c:pt>
                <c:pt idx="56">
                  <c:v>0.43259999999999998</c:v>
                </c:pt>
                <c:pt idx="57">
                  <c:v>0.43269999999999997</c:v>
                </c:pt>
                <c:pt idx="58">
                  <c:v>0.43240000000000001</c:v>
                </c:pt>
                <c:pt idx="59">
                  <c:v>0.43219999999999997</c:v>
                </c:pt>
                <c:pt idx="60">
                  <c:v>0.432</c:v>
                </c:pt>
                <c:pt idx="61">
                  <c:v>0.43209999999999998</c:v>
                </c:pt>
                <c:pt idx="62">
                  <c:v>0.432</c:v>
                </c:pt>
                <c:pt idx="63">
                  <c:v>0.43169999999999997</c:v>
                </c:pt>
                <c:pt idx="64">
                  <c:v>0.43169999999999997</c:v>
                </c:pt>
                <c:pt idx="65">
                  <c:v>0.43180000000000002</c:v>
                </c:pt>
                <c:pt idx="66">
                  <c:v>0.43209999999999998</c:v>
                </c:pt>
                <c:pt idx="67">
                  <c:v>0.43190000000000001</c:v>
                </c:pt>
                <c:pt idx="68">
                  <c:v>0.43169999999999997</c:v>
                </c:pt>
                <c:pt idx="69">
                  <c:v>0.43169999999999997</c:v>
                </c:pt>
                <c:pt idx="70">
                  <c:v>0.43169999999999997</c:v>
                </c:pt>
                <c:pt idx="71">
                  <c:v>0.43149999999999999</c:v>
                </c:pt>
                <c:pt idx="72">
                  <c:v>0.43120000000000003</c:v>
                </c:pt>
                <c:pt idx="73">
                  <c:v>0.43090000000000001</c:v>
                </c:pt>
                <c:pt idx="74">
                  <c:v>0.43030000000000002</c:v>
                </c:pt>
                <c:pt idx="75">
                  <c:v>0.43</c:v>
                </c:pt>
                <c:pt idx="76">
                  <c:v>0.4299</c:v>
                </c:pt>
                <c:pt idx="77">
                  <c:v>0.42980000000000002</c:v>
                </c:pt>
                <c:pt idx="78">
                  <c:v>0.4294</c:v>
                </c:pt>
                <c:pt idx="79">
                  <c:v>0.4294</c:v>
                </c:pt>
                <c:pt idx="80">
                  <c:v>0.42909999999999998</c:v>
                </c:pt>
                <c:pt idx="81">
                  <c:v>0.4289</c:v>
                </c:pt>
                <c:pt idx="82">
                  <c:v>0.42809999999999998</c:v>
                </c:pt>
                <c:pt idx="83">
                  <c:v>0.42730000000000001</c:v>
                </c:pt>
                <c:pt idx="84">
                  <c:v>0.4269</c:v>
                </c:pt>
                <c:pt idx="85">
                  <c:v>0.42670000000000002</c:v>
                </c:pt>
                <c:pt idx="86">
                  <c:v>0.42649999999999999</c:v>
                </c:pt>
                <c:pt idx="87">
                  <c:v>0.42609999999999998</c:v>
                </c:pt>
                <c:pt idx="88">
                  <c:v>0.42570000000000002</c:v>
                </c:pt>
                <c:pt idx="89">
                  <c:v>0.42559999999999998</c:v>
                </c:pt>
                <c:pt idx="90">
                  <c:v>0.42559999999999998</c:v>
                </c:pt>
                <c:pt idx="91">
                  <c:v>0.42530000000000001</c:v>
                </c:pt>
                <c:pt idx="92">
                  <c:v>0.42499999999999999</c:v>
                </c:pt>
                <c:pt idx="93">
                  <c:v>0.4244</c:v>
                </c:pt>
                <c:pt idx="94">
                  <c:v>0.42380000000000001</c:v>
                </c:pt>
                <c:pt idx="95">
                  <c:v>0.42330000000000001</c:v>
                </c:pt>
                <c:pt idx="96">
                  <c:v>0.42299999999999999</c:v>
                </c:pt>
                <c:pt idx="97">
                  <c:v>0.4224</c:v>
                </c:pt>
                <c:pt idx="98">
                  <c:v>0.42109999999999997</c:v>
                </c:pt>
                <c:pt idx="99">
                  <c:v>0.41949999999999998</c:v>
                </c:pt>
                <c:pt idx="100">
                  <c:v>0.41830000000000001</c:v>
                </c:pt>
                <c:pt idx="101">
                  <c:v>0.41710000000000003</c:v>
                </c:pt>
                <c:pt idx="102">
                  <c:v>0.41599999999999998</c:v>
                </c:pt>
                <c:pt idx="103">
                  <c:v>0.41470000000000001</c:v>
                </c:pt>
                <c:pt idx="104">
                  <c:v>0.41289999999999999</c:v>
                </c:pt>
                <c:pt idx="105">
                  <c:v>0.41120000000000001</c:v>
                </c:pt>
                <c:pt idx="106">
                  <c:v>0.40910000000000002</c:v>
                </c:pt>
                <c:pt idx="107">
                  <c:v>0.40660000000000002</c:v>
                </c:pt>
                <c:pt idx="108">
                  <c:v>0.40479999999999999</c:v>
                </c:pt>
                <c:pt idx="109">
                  <c:v>0.40300000000000002</c:v>
                </c:pt>
                <c:pt idx="110">
                  <c:v>0.40160000000000001</c:v>
                </c:pt>
                <c:pt idx="111">
                  <c:v>0.40010000000000001</c:v>
                </c:pt>
                <c:pt idx="112">
                  <c:v>0.39810000000000001</c:v>
                </c:pt>
                <c:pt idx="113">
                  <c:v>0.39650000000000002</c:v>
                </c:pt>
                <c:pt idx="114">
                  <c:v>0.39450000000000002</c:v>
                </c:pt>
                <c:pt idx="115">
                  <c:v>0.39150000000000001</c:v>
                </c:pt>
                <c:pt idx="116">
                  <c:v>0.3871</c:v>
                </c:pt>
                <c:pt idx="117">
                  <c:v>0.3805</c:v>
                </c:pt>
                <c:pt idx="118">
                  <c:v>0.37190000000000001</c:v>
                </c:pt>
                <c:pt idx="119">
                  <c:v>0.3639</c:v>
                </c:pt>
                <c:pt idx="120">
                  <c:v>0.35639999999999999</c:v>
                </c:pt>
                <c:pt idx="121">
                  <c:v>0.3493</c:v>
                </c:pt>
                <c:pt idx="122">
                  <c:v>0.34339999999999998</c:v>
                </c:pt>
                <c:pt idx="123">
                  <c:v>0.33889999999999998</c:v>
                </c:pt>
                <c:pt idx="124">
                  <c:v>0.3347</c:v>
                </c:pt>
                <c:pt idx="125">
                  <c:v>0.33069999999999999</c:v>
                </c:pt>
                <c:pt idx="126">
                  <c:v>0.32769999999999999</c:v>
                </c:pt>
                <c:pt idx="127">
                  <c:v>0.32550000000000001</c:v>
                </c:pt>
                <c:pt idx="128">
                  <c:v>0.32369999999999999</c:v>
                </c:pt>
                <c:pt idx="129">
                  <c:v>0.32100000000000001</c:v>
                </c:pt>
                <c:pt idx="130">
                  <c:v>0.31780000000000003</c:v>
                </c:pt>
                <c:pt idx="131">
                  <c:v>0.31509999999999999</c:v>
                </c:pt>
                <c:pt idx="132">
                  <c:v>0.31169999999999998</c:v>
                </c:pt>
                <c:pt idx="133">
                  <c:v>0.30880000000000002</c:v>
                </c:pt>
                <c:pt idx="134">
                  <c:v>0.30640000000000001</c:v>
                </c:pt>
                <c:pt idx="135">
                  <c:v>0.3029</c:v>
                </c:pt>
                <c:pt idx="136">
                  <c:v>0.29920000000000002</c:v>
                </c:pt>
                <c:pt idx="137">
                  <c:v>0.29530000000000001</c:v>
                </c:pt>
                <c:pt idx="138">
                  <c:v>0.29199999999999998</c:v>
                </c:pt>
                <c:pt idx="139">
                  <c:v>0.28970000000000001</c:v>
                </c:pt>
                <c:pt idx="140">
                  <c:v>0.2858</c:v>
                </c:pt>
                <c:pt idx="141">
                  <c:v>0.28189999999999998</c:v>
                </c:pt>
                <c:pt idx="142">
                  <c:v>0.2797</c:v>
                </c:pt>
                <c:pt idx="143">
                  <c:v>0.27789999999999998</c:v>
                </c:pt>
                <c:pt idx="144">
                  <c:v>0.27629999999999999</c:v>
                </c:pt>
                <c:pt idx="145">
                  <c:v>0.27350000000000002</c:v>
                </c:pt>
                <c:pt idx="146">
                  <c:v>0.27089999999999997</c:v>
                </c:pt>
                <c:pt idx="147">
                  <c:v>0.26740000000000003</c:v>
                </c:pt>
                <c:pt idx="148">
                  <c:v>0.26329999999999998</c:v>
                </c:pt>
                <c:pt idx="149">
                  <c:v>0.26</c:v>
                </c:pt>
                <c:pt idx="150">
                  <c:v>0.25750000000000001</c:v>
                </c:pt>
                <c:pt idx="151">
                  <c:v>0.25480000000000003</c:v>
                </c:pt>
                <c:pt idx="152">
                  <c:v>0.25119999999999998</c:v>
                </c:pt>
                <c:pt idx="153">
                  <c:v>0.24809999999999999</c:v>
                </c:pt>
                <c:pt idx="154">
                  <c:v>0.2442</c:v>
                </c:pt>
                <c:pt idx="155">
                  <c:v>0.24099999999999999</c:v>
                </c:pt>
                <c:pt idx="156">
                  <c:v>0.23730000000000001</c:v>
                </c:pt>
                <c:pt idx="157">
                  <c:v>0.2344</c:v>
                </c:pt>
                <c:pt idx="158">
                  <c:v>0.2316</c:v>
                </c:pt>
                <c:pt idx="159">
                  <c:v>0.2291</c:v>
                </c:pt>
                <c:pt idx="160">
                  <c:v>0.22589999999999999</c:v>
                </c:pt>
                <c:pt idx="161">
                  <c:v>0.22120000000000001</c:v>
                </c:pt>
                <c:pt idx="162">
                  <c:v>0.21790000000000001</c:v>
                </c:pt>
                <c:pt idx="163">
                  <c:v>0.21479999999999999</c:v>
                </c:pt>
                <c:pt idx="164">
                  <c:v>0.21210000000000001</c:v>
                </c:pt>
                <c:pt idx="165">
                  <c:v>0.20979999999999999</c:v>
                </c:pt>
                <c:pt idx="166">
                  <c:v>0.20760000000000001</c:v>
                </c:pt>
                <c:pt idx="167">
                  <c:v>0.2059</c:v>
                </c:pt>
                <c:pt idx="168">
                  <c:v>0.2036</c:v>
                </c:pt>
                <c:pt idx="169">
                  <c:v>0.20080000000000001</c:v>
                </c:pt>
                <c:pt idx="170">
                  <c:v>0.1981</c:v>
                </c:pt>
                <c:pt idx="171">
                  <c:v>0.19450000000000001</c:v>
                </c:pt>
                <c:pt idx="172">
                  <c:v>0.191</c:v>
                </c:pt>
                <c:pt idx="173">
                  <c:v>0.18770000000000001</c:v>
                </c:pt>
                <c:pt idx="174">
                  <c:v>0.18509999999999999</c:v>
                </c:pt>
                <c:pt idx="175">
                  <c:v>0.18190000000000001</c:v>
                </c:pt>
                <c:pt idx="176">
                  <c:v>0.17910000000000001</c:v>
                </c:pt>
                <c:pt idx="177">
                  <c:v>0.1779</c:v>
                </c:pt>
                <c:pt idx="178">
                  <c:v>0.17519999999999999</c:v>
                </c:pt>
                <c:pt idx="179">
                  <c:v>0.17230000000000001</c:v>
                </c:pt>
                <c:pt idx="180">
                  <c:v>0.16980000000000001</c:v>
                </c:pt>
                <c:pt idx="181">
                  <c:v>0.1676</c:v>
                </c:pt>
                <c:pt idx="182">
                  <c:v>0.1658</c:v>
                </c:pt>
                <c:pt idx="183">
                  <c:v>0.16339999999999999</c:v>
                </c:pt>
                <c:pt idx="184">
                  <c:v>0.16120000000000001</c:v>
                </c:pt>
                <c:pt idx="185">
                  <c:v>0.15840000000000001</c:v>
                </c:pt>
                <c:pt idx="186">
                  <c:v>0.1565</c:v>
                </c:pt>
                <c:pt idx="187">
                  <c:v>0.15479999999999999</c:v>
                </c:pt>
                <c:pt idx="188">
                  <c:v>0.153</c:v>
                </c:pt>
                <c:pt idx="189">
                  <c:v>0.15110000000000001</c:v>
                </c:pt>
                <c:pt idx="190">
                  <c:v>0.14860000000000001</c:v>
                </c:pt>
                <c:pt idx="191">
                  <c:v>0.1467</c:v>
                </c:pt>
                <c:pt idx="192">
                  <c:v>0.14480000000000001</c:v>
                </c:pt>
                <c:pt idx="193">
                  <c:v>0.14249999999999999</c:v>
                </c:pt>
                <c:pt idx="194">
                  <c:v>0.1401</c:v>
                </c:pt>
                <c:pt idx="195">
                  <c:v>0.1381</c:v>
                </c:pt>
                <c:pt idx="196">
                  <c:v>0.13650000000000001</c:v>
                </c:pt>
                <c:pt idx="197">
                  <c:v>0.1348</c:v>
                </c:pt>
                <c:pt idx="198">
                  <c:v>0.1331</c:v>
                </c:pt>
                <c:pt idx="199">
                  <c:v>0.13120000000000001</c:v>
                </c:pt>
                <c:pt idx="200">
                  <c:v>0.1288</c:v>
                </c:pt>
                <c:pt idx="201">
                  <c:v>0.127</c:v>
                </c:pt>
                <c:pt idx="202">
                  <c:v>0.12620000000000001</c:v>
                </c:pt>
                <c:pt idx="203">
                  <c:v>0.12540000000000001</c:v>
                </c:pt>
                <c:pt idx="204">
                  <c:v>0.1249</c:v>
                </c:pt>
                <c:pt idx="205">
                  <c:v>0.1236</c:v>
                </c:pt>
                <c:pt idx="206">
                  <c:v>0.123</c:v>
                </c:pt>
                <c:pt idx="207">
                  <c:v>0.12189999999999999</c:v>
                </c:pt>
                <c:pt idx="208">
                  <c:v>0.1195</c:v>
                </c:pt>
                <c:pt idx="209">
                  <c:v>0.1167</c:v>
                </c:pt>
                <c:pt idx="210">
                  <c:v>0.1147</c:v>
                </c:pt>
                <c:pt idx="211">
                  <c:v>0.1132</c:v>
                </c:pt>
                <c:pt idx="212">
                  <c:v>0.112</c:v>
                </c:pt>
                <c:pt idx="213">
                  <c:v>0.11070000000000001</c:v>
                </c:pt>
                <c:pt idx="214">
                  <c:v>0.10979999999999999</c:v>
                </c:pt>
                <c:pt idx="215">
                  <c:v>0.1087</c:v>
                </c:pt>
                <c:pt idx="216">
                  <c:v>0.107</c:v>
                </c:pt>
                <c:pt idx="217">
                  <c:v>0.1052</c:v>
                </c:pt>
                <c:pt idx="218">
                  <c:v>0.1037</c:v>
                </c:pt>
                <c:pt idx="219">
                  <c:v>0.10249999999999999</c:v>
                </c:pt>
                <c:pt idx="220">
                  <c:v>0.1011</c:v>
                </c:pt>
                <c:pt idx="221">
                  <c:v>9.9599999999999994E-2</c:v>
                </c:pt>
                <c:pt idx="222">
                  <c:v>9.8199999999999996E-2</c:v>
                </c:pt>
                <c:pt idx="223">
                  <c:v>9.6500000000000002E-2</c:v>
                </c:pt>
                <c:pt idx="224">
                  <c:v>9.4899999999999998E-2</c:v>
                </c:pt>
                <c:pt idx="225">
                  <c:v>9.3100000000000002E-2</c:v>
                </c:pt>
                <c:pt idx="226">
                  <c:v>9.1499999999999998E-2</c:v>
                </c:pt>
                <c:pt idx="227">
                  <c:v>8.9899999999999994E-2</c:v>
                </c:pt>
                <c:pt idx="228">
                  <c:v>8.8599999999999998E-2</c:v>
                </c:pt>
                <c:pt idx="229">
                  <c:v>8.72E-2</c:v>
                </c:pt>
                <c:pt idx="230">
                  <c:v>8.5699999999999998E-2</c:v>
                </c:pt>
                <c:pt idx="231">
                  <c:v>8.4000000000000005E-2</c:v>
                </c:pt>
                <c:pt idx="232">
                  <c:v>8.2299999999999998E-2</c:v>
                </c:pt>
                <c:pt idx="233">
                  <c:v>8.0699999999999994E-2</c:v>
                </c:pt>
                <c:pt idx="234">
                  <c:v>7.9500000000000001E-2</c:v>
                </c:pt>
                <c:pt idx="235">
                  <c:v>7.8100000000000003E-2</c:v>
                </c:pt>
                <c:pt idx="236">
                  <c:v>7.6799999999999993E-2</c:v>
                </c:pt>
                <c:pt idx="237">
                  <c:v>7.5499999999999998E-2</c:v>
                </c:pt>
                <c:pt idx="238">
                  <c:v>7.4200000000000002E-2</c:v>
                </c:pt>
                <c:pt idx="239">
                  <c:v>7.2900000000000006E-2</c:v>
                </c:pt>
                <c:pt idx="240">
                  <c:v>7.1599999999999997E-2</c:v>
                </c:pt>
                <c:pt idx="241">
                  <c:v>7.0599999999999996E-2</c:v>
                </c:pt>
                <c:pt idx="242">
                  <c:v>6.9699999999999998E-2</c:v>
                </c:pt>
                <c:pt idx="243">
                  <c:v>6.9000000000000006E-2</c:v>
                </c:pt>
                <c:pt idx="244">
                  <c:v>6.7900000000000002E-2</c:v>
                </c:pt>
                <c:pt idx="245">
                  <c:v>6.6799999999999998E-2</c:v>
                </c:pt>
                <c:pt idx="246">
                  <c:v>6.5799999999999997E-2</c:v>
                </c:pt>
                <c:pt idx="247">
                  <c:v>6.5100000000000005E-2</c:v>
                </c:pt>
                <c:pt idx="248">
                  <c:v>6.4500000000000002E-2</c:v>
                </c:pt>
                <c:pt idx="249">
                  <c:v>6.3799999999999996E-2</c:v>
                </c:pt>
                <c:pt idx="250">
                  <c:v>6.3E-2</c:v>
                </c:pt>
                <c:pt idx="251">
                  <c:v>6.2300000000000001E-2</c:v>
                </c:pt>
                <c:pt idx="252">
                  <c:v>6.1699999999999998E-2</c:v>
                </c:pt>
                <c:pt idx="253">
                  <c:v>6.1100000000000002E-2</c:v>
                </c:pt>
                <c:pt idx="254">
                  <c:v>6.0299999999999999E-2</c:v>
                </c:pt>
                <c:pt idx="255">
                  <c:v>5.9499999999999997E-2</c:v>
                </c:pt>
                <c:pt idx="256">
                  <c:v>5.8999999999999997E-2</c:v>
                </c:pt>
                <c:pt idx="257">
                  <c:v>5.8500000000000003E-2</c:v>
                </c:pt>
                <c:pt idx="258">
                  <c:v>5.8200000000000002E-2</c:v>
                </c:pt>
                <c:pt idx="259">
                  <c:v>5.7599999999999998E-2</c:v>
                </c:pt>
                <c:pt idx="260">
                  <c:v>5.7200000000000001E-2</c:v>
                </c:pt>
                <c:pt idx="261">
                  <c:v>5.67E-2</c:v>
                </c:pt>
                <c:pt idx="262">
                  <c:v>5.6300000000000003E-2</c:v>
                </c:pt>
                <c:pt idx="263">
                  <c:v>5.5800000000000002E-2</c:v>
                </c:pt>
                <c:pt idx="264">
                  <c:v>5.5599999999999997E-2</c:v>
                </c:pt>
                <c:pt idx="265">
                  <c:v>5.5300000000000002E-2</c:v>
                </c:pt>
                <c:pt idx="266">
                  <c:v>5.4899999999999997E-2</c:v>
                </c:pt>
                <c:pt idx="267">
                  <c:v>5.5E-2</c:v>
                </c:pt>
                <c:pt idx="268">
                  <c:v>5.5899999999999998E-2</c:v>
                </c:pt>
                <c:pt idx="269">
                  <c:v>5.5599999999999997E-2</c:v>
                </c:pt>
                <c:pt idx="270">
                  <c:v>5.5E-2</c:v>
                </c:pt>
                <c:pt idx="271">
                  <c:v>5.4199999999999998E-2</c:v>
                </c:pt>
                <c:pt idx="272">
                  <c:v>5.3800000000000001E-2</c:v>
                </c:pt>
                <c:pt idx="273">
                  <c:v>5.3400000000000003E-2</c:v>
                </c:pt>
                <c:pt idx="274">
                  <c:v>5.28E-2</c:v>
                </c:pt>
                <c:pt idx="275">
                  <c:v>5.2400000000000002E-2</c:v>
                </c:pt>
                <c:pt idx="276">
                  <c:v>5.21E-2</c:v>
                </c:pt>
                <c:pt idx="277">
                  <c:v>5.1900000000000002E-2</c:v>
                </c:pt>
                <c:pt idx="278">
                  <c:v>5.16E-2</c:v>
                </c:pt>
                <c:pt idx="279">
                  <c:v>5.1400000000000001E-2</c:v>
                </c:pt>
                <c:pt idx="280">
                  <c:v>5.11E-2</c:v>
                </c:pt>
                <c:pt idx="281">
                  <c:v>5.0799999999999998E-2</c:v>
                </c:pt>
                <c:pt idx="282">
                  <c:v>5.0700000000000002E-2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A1B-430E-B594-7EBB5C9A5D9B}"/>
            </c:ext>
          </c:extLst>
        </c:ser>
        <c:ser>
          <c:idx val="2"/>
          <c:order val="2"/>
          <c:tx>
            <c:strRef>
              <c:f>'KOI vs Coulomb'!$D$6</c:f>
              <c:strCache>
                <c:ptCount val="1"/>
                <c:pt idx="0">
                  <c:v>3.2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'C curves'!$A$3:$A$335</c:f>
              <c:numCache>
                <c:formatCode>General</c:formatCode>
                <c:ptCount val="333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  <c:pt idx="25">
                  <c:v>125</c:v>
                </c:pt>
                <c:pt idx="26">
                  <c:v>130</c:v>
                </c:pt>
                <c:pt idx="27">
                  <c:v>135</c:v>
                </c:pt>
                <c:pt idx="28">
                  <c:v>140</c:v>
                </c:pt>
                <c:pt idx="29">
                  <c:v>145</c:v>
                </c:pt>
                <c:pt idx="30">
                  <c:v>150</c:v>
                </c:pt>
                <c:pt idx="31">
                  <c:v>155</c:v>
                </c:pt>
                <c:pt idx="32">
                  <c:v>160</c:v>
                </c:pt>
                <c:pt idx="33">
                  <c:v>165</c:v>
                </c:pt>
                <c:pt idx="34">
                  <c:v>170</c:v>
                </c:pt>
                <c:pt idx="35">
                  <c:v>175</c:v>
                </c:pt>
                <c:pt idx="36">
                  <c:v>180</c:v>
                </c:pt>
                <c:pt idx="37">
                  <c:v>185</c:v>
                </c:pt>
                <c:pt idx="38">
                  <c:v>190</c:v>
                </c:pt>
                <c:pt idx="39">
                  <c:v>195</c:v>
                </c:pt>
                <c:pt idx="40">
                  <c:v>200</c:v>
                </c:pt>
                <c:pt idx="41">
                  <c:v>205</c:v>
                </c:pt>
                <c:pt idx="42">
                  <c:v>210</c:v>
                </c:pt>
                <c:pt idx="43">
                  <c:v>215</c:v>
                </c:pt>
                <c:pt idx="44">
                  <c:v>220</c:v>
                </c:pt>
                <c:pt idx="45">
                  <c:v>225</c:v>
                </c:pt>
                <c:pt idx="46">
                  <c:v>230</c:v>
                </c:pt>
                <c:pt idx="47">
                  <c:v>235</c:v>
                </c:pt>
                <c:pt idx="48">
                  <c:v>240</c:v>
                </c:pt>
                <c:pt idx="49">
                  <c:v>245</c:v>
                </c:pt>
                <c:pt idx="50">
                  <c:v>250</c:v>
                </c:pt>
                <c:pt idx="51">
                  <c:v>255</c:v>
                </c:pt>
                <c:pt idx="52">
                  <c:v>260</c:v>
                </c:pt>
                <c:pt idx="53">
                  <c:v>265</c:v>
                </c:pt>
                <c:pt idx="54">
                  <c:v>270</c:v>
                </c:pt>
                <c:pt idx="55">
                  <c:v>275</c:v>
                </c:pt>
                <c:pt idx="56">
                  <c:v>280</c:v>
                </c:pt>
                <c:pt idx="57">
                  <c:v>285</c:v>
                </c:pt>
                <c:pt idx="58">
                  <c:v>290</c:v>
                </c:pt>
                <c:pt idx="59">
                  <c:v>295</c:v>
                </c:pt>
                <c:pt idx="60">
                  <c:v>300</c:v>
                </c:pt>
                <c:pt idx="61">
                  <c:v>305</c:v>
                </c:pt>
                <c:pt idx="62">
                  <c:v>310</c:v>
                </c:pt>
                <c:pt idx="63">
                  <c:v>315</c:v>
                </c:pt>
                <c:pt idx="64">
                  <c:v>320</c:v>
                </c:pt>
                <c:pt idx="65">
                  <c:v>325</c:v>
                </c:pt>
                <c:pt idx="66">
                  <c:v>330</c:v>
                </c:pt>
                <c:pt idx="67">
                  <c:v>335</c:v>
                </c:pt>
                <c:pt idx="68">
                  <c:v>340</c:v>
                </c:pt>
                <c:pt idx="69">
                  <c:v>345</c:v>
                </c:pt>
                <c:pt idx="70">
                  <c:v>350</c:v>
                </c:pt>
                <c:pt idx="71">
                  <c:v>355</c:v>
                </c:pt>
                <c:pt idx="72">
                  <c:v>360</c:v>
                </c:pt>
                <c:pt idx="73">
                  <c:v>365</c:v>
                </c:pt>
                <c:pt idx="74">
                  <c:v>370</c:v>
                </c:pt>
                <c:pt idx="75">
                  <c:v>375</c:v>
                </c:pt>
                <c:pt idx="76">
                  <c:v>380</c:v>
                </c:pt>
                <c:pt idx="77">
                  <c:v>385</c:v>
                </c:pt>
                <c:pt idx="78">
                  <c:v>390</c:v>
                </c:pt>
                <c:pt idx="79">
                  <c:v>395</c:v>
                </c:pt>
                <c:pt idx="80">
                  <c:v>400</c:v>
                </c:pt>
                <c:pt idx="81">
                  <c:v>405</c:v>
                </c:pt>
                <c:pt idx="82">
                  <c:v>410</c:v>
                </c:pt>
                <c:pt idx="83">
                  <c:v>415</c:v>
                </c:pt>
                <c:pt idx="84">
                  <c:v>420</c:v>
                </c:pt>
                <c:pt idx="85">
                  <c:v>425</c:v>
                </c:pt>
                <c:pt idx="86">
                  <c:v>430</c:v>
                </c:pt>
                <c:pt idx="87">
                  <c:v>435</c:v>
                </c:pt>
                <c:pt idx="88">
                  <c:v>440</c:v>
                </c:pt>
                <c:pt idx="89">
                  <c:v>445</c:v>
                </c:pt>
                <c:pt idx="90">
                  <c:v>450</c:v>
                </c:pt>
                <c:pt idx="91">
                  <c:v>455</c:v>
                </c:pt>
                <c:pt idx="92">
                  <c:v>460</c:v>
                </c:pt>
                <c:pt idx="93">
                  <c:v>465</c:v>
                </c:pt>
                <c:pt idx="94">
                  <c:v>470</c:v>
                </c:pt>
                <c:pt idx="95">
                  <c:v>475</c:v>
                </c:pt>
                <c:pt idx="96">
                  <c:v>480</c:v>
                </c:pt>
                <c:pt idx="97">
                  <c:v>485</c:v>
                </c:pt>
                <c:pt idx="98">
                  <c:v>490</c:v>
                </c:pt>
                <c:pt idx="99">
                  <c:v>495</c:v>
                </c:pt>
                <c:pt idx="100">
                  <c:v>500</c:v>
                </c:pt>
                <c:pt idx="101">
                  <c:v>505</c:v>
                </c:pt>
                <c:pt idx="102">
                  <c:v>510</c:v>
                </c:pt>
                <c:pt idx="103">
                  <c:v>515</c:v>
                </c:pt>
                <c:pt idx="104">
                  <c:v>520</c:v>
                </c:pt>
                <c:pt idx="105">
                  <c:v>525</c:v>
                </c:pt>
                <c:pt idx="106">
                  <c:v>530</c:v>
                </c:pt>
                <c:pt idx="107">
                  <c:v>535</c:v>
                </c:pt>
                <c:pt idx="108">
                  <c:v>540</c:v>
                </c:pt>
                <c:pt idx="109">
                  <c:v>545</c:v>
                </c:pt>
                <c:pt idx="110">
                  <c:v>550</c:v>
                </c:pt>
                <c:pt idx="111">
                  <c:v>555</c:v>
                </c:pt>
                <c:pt idx="112">
                  <c:v>560</c:v>
                </c:pt>
                <c:pt idx="113">
                  <c:v>565</c:v>
                </c:pt>
                <c:pt idx="114">
                  <c:v>570</c:v>
                </c:pt>
                <c:pt idx="115">
                  <c:v>575</c:v>
                </c:pt>
                <c:pt idx="116">
                  <c:v>580</c:v>
                </c:pt>
                <c:pt idx="117">
                  <c:v>585</c:v>
                </c:pt>
                <c:pt idx="118">
                  <c:v>590</c:v>
                </c:pt>
                <c:pt idx="119">
                  <c:v>595</c:v>
                </c:pt>
                <c:pt idx="120">
                  <c:v>600</c:v>
                </c:pt>
                <c:pt idx="121">
                  <c:v>605</c:v>
                </c:pt>
                <c:pt idx="122">
                  <c:v>610</c:v>
                </c:pt>
                <c:pt idx="123">
                  <c:v>615</c:v>
                </c:pt>
                <c:pt idx="124">
                  <c:v>620</c:v>
                </c:pt>
                <c:pt idx="125">
                  <c:v>625</c:v>
                </c:pt>
                <c:pt idx="126">
                  <c:v>630</c:v>
                </c:pt>
                <c:pt idx="127">
                  <c:v>635</c:v>
                </c:pt>
                <c:pt idx="128">
                  <c:v>640</c:v>
                </c:pt>
                <c:pt idx="129">
                  <c:v>645</c:v>
                </c:pt>
                <c:pt idx="130">
                  <c:v>650</c:v>
                </c:pt>
                <c:pt idx="131">
                  <c:v>655</c:v>
                </c:pt>
                <c:pt idx="132">
                  <c:v>660</c:v>
                </c:pt>
                <c:pt idx="133">
                  <c:v>665</c:v>
                </c:pt>
                <c:pt idx="134">
                  <c:v>670</c:v>
                </c:pt>
                <c:pt idx="135">
                  <c:v>675</c:v>
                </c:pt>
                <c:pt idx="136">
                  <c:v>680</c:v>
                </c:pt>
                <c:pt idx="137">
                  <c:v>685</c:v>
                </c:pt>
                <c:pt idx="138">
                  <c:v>690</c:v>
                </c:pt>
                <c:pt idx="139">
                  <c:v>695</c:v>
                </c:pt>
                <c:pt idx="140">
                  <c:v>700</c:v>
                </c:pt>
                <c:pt idx="141">
                  <c:v>705</c:v>
                </c:pt>
                <c:pt idx="142">
                  <c:v>710</c:v>
                </c:pt>
                <c:pt idx="143">
                  <c:v>715</c:v>
                </c:pt>
                <c:pt idx="144">
                  <c:v>720</c:v>
                </c:pt>
                <c:pt idx="145">
                  <c:v>725</c:v>
                </c:pt>
                <c:pt idx="146">
                  <c:v>730</c:v>
                </c:pt>
                <c:pt idx="147">
                  <c:v>735</c:v>
                </c:pt>
                <c:pt idx="148">
                  <c:v>740</c:v>
                </c:pt>
                <c:pt idx="149">
                  <c:v>745</c:v>
                </c:pt>
                <c:pt idx="150">
                  <c:v>750</c:v>
                </c:pt>
                <c:pt idx="151">
                  <c:v>755</c:v>
                </c:pt>
                <c:pt idx="152">
                  <c:v>760</c:v>
                </c:pt>
                <c:pt idx="153">
                  <c:v>765</c:v>
                </c:pt>
                <c:pt idx="154">
                  <c:v>770</c:v>
                </c:pt>
                <c:pt idx="155">
                  <c:v>775</c:v>
                </c:pt>
                <c:pt idx="156">
                  <c:v>780</c:v>
                </c:pt>
                <c:pt idx="157">
                  <c:v>785</c:v>
                </c:pt>
                <c:pt idx="158">
                  <c:v>790</c:v>
                </c:pt>
                <c:pt idx="159">
                  <c:v>795</c:v>
                </c:pt>
                <c:pt idx="160">
                  <c:v>800</c:v>
                </c:pt>
                <c:pt idx="161">
                  <c:v>805</c:v>
                </c:pt>
                <c:pt idx="162">
                  <c:v>810</c:v>
                </c:pt>
                <c:pt idx="163">
                  <c:v>815</c:v>
                </c:pt>
                <c:pt idx="164">
                  <c:v>820</c:v>
                </c:pt>
                <c:pt idx="165">
                  <c:v>825</c:v>
                </c:pt>
                <c:pt idx="166">
                  <c:v>830</c:v>
                </c:pt>
                <c:pt idx="167">
                  <c:v>835</c:v>
                </c:pt>
                <c:pt idx="168">
                  <c:v>840</c:v>
                </c:pt>
                <c:pt idx="169">
                  <c:v>845</c:v>
                </c:pt>
                <c:pt idx="170">
                  <c:v>850</c:v>
                </c:pt>
                <c:pt idx="171">
                  <c:v>855</c:v>
                </c:pt>
                <c:pt idx="172">
                  <c:v>860</c:v>
                </c:pt>
                <c:pt idx="173">
                  <c:v>865</c:v>
                </c:pt>
                <c:pt idx="174">
                  <c:v>870</c:v>
                </c:pt>
                <c:pt idx="175">
                  <c:v>875</c:v>
                </c:pt>
                <c:pt idx="176">
                  <c:v>880</c:v>
                </c:pt>
                <c:pt idx="177">
                  <c:v>885</c:v>
                </c:pt>
                <c:pt idx="178">
                  <c:v>890</c:v>
                </c:pt>
                <c:pt idx="179">
                  <c:v>895</c:v>
                </c:pt>
                <c:pt idx="180">
                  <c:v>900</c:v>
                </c:pt>
                <c:pt idx="181">
                  <c:v>905</c:v>
                </c:pt>
                <c:pt idx="182">
                  <c:v>910</c:v>
                </c:pt>
                <c:pt idx="183">
                  <c:v>915</c:v>
                </c:pt>
                <c:pt idx="184">
                  <c:v>920</c:v>
                </c:pt>
                <c:pt idx="185">
                  <c:v>925</c:v>
                </c:pt>
                <c:pt idx="186">
                  <c:v>930</c:v>
                </c:pt>
                <c:pt idx="187">
                  <c:v>935</c:v>
                </c:pt>
                <c:pt idx="188">
                  <c:v>940</c:v>
                </c:pt>
                <c:pt idx="189">
                  <c:v>945</c:v>
                </c:pt>
                <c:pt idx="190">
                  <c:v>950</c:v>
                </c:pt>
                <c:pt idx="191">
                  <c:v>955</c:v>
                </c:pt>
                <c:pt idx="192">
                  <c:v>960</c:v>
                </c:pt>
                <c:pt idx="193">
                  <c:v>965</c:v>
                </c:pt>
                <c:pt idx="194">
                  <c:v>970</c:v>
                </c:pt>
                <c:pt idx="195">
                  <c:v>975</c:v>
                </c:pt>
                <c:pt idx="196">
                  <c:v>980</c:v>
                </c:pt>
                <c:pt idx="197">
                  <c:v>985</c:v>
                </c:pt>
                <c:pt idx="198">
                  <c:v>990</c:v>
                </c:pt>
                <c:pt idx="199">
                  <c:v>995</c:v>
                </c:pt>
                <c:pt idx="200">
                  <c:v>1000</c:v>
                </c:pt>
                <c:pt idx="201">
                  <c:v>1005</c:v>
                </c:pt>
                <c:pt idx="202">
                  <c:v>1010</c:v>
                </c:pt>
                <c:pt idx="203">
                  <c:v>1015</c:v>
                </c:pt>
                <c:pt idx="204">
                  <c:v>1020</c:v>
                </c:pt>
                <c:pt idx="205">
                  <c:v>1025</c:v>
                </c:pt>
                <c:pt idx="206">
                  <c:v>1030</c:v>
                </c:pt>
                <c:pt idx="207">
                  <c:v>1035</c:v>
                </c:pt>
                <c:pt idx="208">
                  <c:v>1040</c:v>
                </c:pt>
                <c:pt idx="209">
                  <c:v>1045</c:v>
                </c:pt>
                <c:pt idx="210">
                  <c:v>1050</c:v>
                </c:pt>
                <c:pt idx="211">
                  <c:v>1055</c:v>
                </c:pt>
                <c:pt idx="212">
                  <c:v>1060</c:v>
                </c:pt>
                <c:pt idx="213">
                  <c:v>1065</c:v>
                </c:pt>
                <c:pt idx="214">
                  <c:v>1070</c:v>
                </c:pt>
                <c:pt idx="215">
                  <c:v>1075</c:v>
                </c:pt>
                <c:pt idx="216">
                  <c:v>1080</c:v>
                </c:pt>
                <c:pt idx="217">
                  <c:v>1085</c:v>
                </c:pt>
                <c:pt idx="218">
                  <c:v>1090</c:v>
                </c:pt>
                <c:pt idx="219">
                  <c:v>1095</c:v>
                </c:pt>
                <c:pt idx="220">
                  <c:v>1100</c:v>
                </c:pt>
                <c:pt idx="221">
                  <c:v>1105</c:v>
                </c:pt>
                <c:pt idx="222">
                  <c:v>1110</c:v>
                </c:pt>
                <c:pt idx="223">
                  <c:v>1115</c:v>
                </c:pt>
                <c:pt idx="224">
                  <c:v>1120</c:v>
                </c:pt>
                <c:pt idx="225">
                  <c:v>1125</c:v>
                </c:pt>
                <c:pt idx="226">
                  <c:v>1130</c:v>
                </c:pt>
                <c:pt idx="227">
                  <c:v>1135</c:v>
                </c:pt>
                <c:pt idx="228">
                  <c:v>1140</c:v>
                </c:pt>
                <c:pt idx="229">
                  <c:v>1145</c:v>
                </c:pt>
                <c:pt idx="230">
                  <c:v>1150</c:v>
                </c:pt>
                <c:pt idx="231">
                  <c:v>1155</c:v>
                </c:pt>
                <c:pt idx="232">
                  <c:v>1160</c:v>
                </c:pt>
                <c:pt idx="233">
                  <c:v>1165</c:v>
                </c:pt>
                <c:pt idx="234">
                  <c:v>1170</c:v>
                </c:pt>
                <c:pt idx="235">
                  <c:v>1175</c:v>
                </c:pt>
                <c:pt idx="236">
                  <c:v>1180</c:v>
                </c:pt>
                <c:pt idx="237">
                  <c:v>1185</c:v>
                </c:pt>
                <c:pt idx="238">
                  <c:v>1190</c:v>
                </c:pt>
                <c:pt idx="239">
                  <c:v>1195</c:v>
                </c:pt>
                <c:pt idx="240">
                  <c:v>1200</c:v>
                </c:pt>
                <c:pt idx="241">
                  <c:v>1205</c:v>
                </c:pt>
                <c:pt idx="242">
                  <c:v>1210</c:v>
                </c:pt>
                <c:pt idx="243">
                  <c:v>1215</c:v>
                </c:pt>
                <c:pt idx="244">
                  <c:v>1220</c:v>
                </c:pt>
                <c:pt idx="245">
                  <c:v>1225</c:v>
                </c:pt>
                <c:pt idx="246">
                  <c:v>1230</c:v>
                </c:pt>
                <c:pt idx="247">
                  <c:v>1235</c:v>
                </c:pt>
                <c:pt idx="248">
                  <c:v>1240</c:v>
                </c:pt>
                <c:pt idx="249">
                  <c:v>1245</c:v>
                </c:pt>
                <c:pt idx="250">
                  <c:v>1250</c:v>
                </c:pt>
                <c:pt idx="251">
                  <c:v>1255</c:v>
                </c:pt>
                <c:pt idx="252">
                  <c:v>1260</c:v>
                </c:pt>
                <c:pt idx="253">
                  <c:v>1265</c:v>
                </c:pt>
                <c:pt idx="254">
                  <c:v>1270</c:v>
                </c:pt>
                <c:pt idx="255">
                  <c:v>1275</c:v>
                </c:pt>
                <c:pt idx="256">
                  <c:v>1280</c:v>
                </c:pt>
                <c:pt idx="257">
                  <c:v>1285</c:v>
                </c:pt>
                <c:pt idx="258">
                  <c:v>1290</c:v>
                </c:pt>
                <c:pt idx="259">
                  <c:v>1295</c:v>
                </c:pt>
                <c:pt idx="260">
                  <c:v>1300</c:v>
                </c:pt>
                <c:pt idx="261">
                  <c:v>1305</c:v>
                </c:pt>
                <c:pt idx="262">
                  <c:v>1310</c:v>
                </c:pt>
                <c:pt idx="263">
                  <c:v>1315</c:v>
                </c:pt>
                <c:pt idx="264">
                  <c:v>1320</c:v>
                </c:pt>
                <c:pt idx="265">
                  <c:v>1325</c:v>
                </c:pt>
                <c:pt idx="266">
                  <c:v>1330</c:v>
                </c:pt>
                <c:pt idx="267">
                  <c:v>1335</c:v>
                </c:pt>
                <c:pt idx="268">
                  <c:v>1340</c:v>
                </c:pt>
                <c:pt idx="269">
                  <c:v>1345</c:v>
                </c:pt>
                <c:pt idx="270">
                  <c:v>1350</c:v>
                </c:pt>
                <c:pt idx="271">
                  <c:v>1355</c:v>
                </c:pt>
                <c:pt idx="272">
                  <c:v>1360</c:v>
                </c:pt>
                <c:pt idx="273">
                  <c:v>1365</c:v>
                </c:pt>
                <c:pt idx="274">
                  <c:v>1370</c:v>
                </c:pt>
                <c:pt idx="275">
                  <c:v>1375</c:v>
                </c:pt>
                <c:pt idx="276">
                  <c:v>1380</c:v>
                </c:pt>
                <c:pt idx="277">
                  <c:v>1385</c:v>
                </c:pt>
                <c:pt idx="278">
                  <c:v>1390</c:v>
                </c:pt>
                <c:pt idx="279">
                  <c:v>1395</c:v>
                </c:pt>
                <c:pt idx="280">
                  <c:v>1400</c:v>
                </c:pt>
                <c:pt idx="281">
                  <c:v>1405</c:v>
                </c:pt>
                <c:pt idx="282">
                  <c:v>1410</c:v>
                </c:pt>
                <c:pt idx="283">
                  <c:v>1415</c:v>
                </c:pt>
                <c:pt idx="284">
                  <c:v>1420</c:v>
                </c:pt>
                <c:pt idx="285">
                  <c:v>1425</c:v>
                </c:pt>
                <c:pt idx="286">
                  <c:v>1430</c:v>
                </c:pt>
                <c:pt idx="287">
                  <c:v>1435</c:v>
                </c:pt>
                <c:pt idx="288">
                  <c:v>1440</c:v>
                </c:pt>
                <c:pt idx="289">
                  <c:v>1445</c:v>
                </c:pt>
                <c:pt idx="290">
                  <c:v>1450</c:v>
                </c:pt>
                <c:pt idx="291">
                  <c:v>1455</c:v>
                </c:pt>
                <c:pt idx="292">
                  <c:v>1460</c:v>
                </c:pt>
                <c:pt idx="293">
                  <c:v>1465</c:v>
                </c:pt>
                <c:pt idx="294">
                  <c:v>1470</c:v>
                </c:pt>
                <c:pt idx="295">
                  <c:v>1475</c:v>
                </c:pt>
                <c:pt idx="296">
                  <c:v>1480</c:v>
                </c:pt>
                <c:pt idx="297">
                  <c:v>1485</c:v>
                </c:pt>
                <c:pt idx="298">
                  <c:v>1490</c:v>
                </c:pt>
                <c:pt idx="299">
                  <c:v>1495</c:v>
                </c:pt>
                <c:pt idx="300">
                  <c:v>1500</c:v>
                </c:pt>
                <c:pt idx="301">
                  <c:v>1505</c:v>
                </c:pt>
                <c:pt idx="302">
                  <c:v>1510</c:v>
                </c:pt>
                <c:pt idx="303">
                  <c:v>1515</c:v>
                </c:pt>
                <c:pt idx="304">
                  <c:v>1520</c:v>
                </c:pt>
                <c:pt idx="305">
                  <c:v>1525</c:v>
                </c:pt>
                <c:pt idx="306">
                  <c:v>1530</c:v>
                </c:pt>
                <c:pt idx="307">
                  <c:v>1535</c:v>
                </c:pt>
                <c:pt idx="308">
                  <c:v>1540</c:v>
                </c:pt>
                <c:pt idx="309">
                  <c:v>1545</c:v>
                </c:pt>
                <c:pt idx="310">
                  <c:v>1550</c:v>
                </c:pt>
                <c:pt idx="311">
                  <c:v>1555</c:v>
                </c:pt>
                <c:pt idx="312">
                  <c:v>1560</c:v>
                </c:pt>
                <c:pt idx="313">
                  <c:v>1565</c:v>
                </c:pt>
                <c:pt idx="314">
                  <c:v>1570</c:v>
                </c:pt>
                <c:pt idx="315">
                  <c:v>1575</c:v>
                </c:pt>
                <c:pt idx="316">
                  <c:v>1580</c:v>
                </c:pt>
                <c:pt idx="317">
                  <c:v>1585</c:v>
                </c:pt>
                <c:pt idx="318">
                  <c:v>1590</c:v>
                </c:pt>
                <c:pt idx="319">
                  <c:v>1595</c:v>
                </c:pt>
                <c:pt idx="320">
                  <c:v>1600</c:v>
                </c:pt>
                <c:pt idx="321">
                  <c:v>1605</c:v>
                </c:pt>
                <c:pt idx="322">
                  <c:v>1610</c:v>
                </c:pt>
                <c:pt idx="323">
                  <c:v>1615</c:v>
                </c:pt>
                <c:pt idx="324">
                  <c:v>1620</c:v>
                </c:pt>
                <c:pt idx="325">
                  <c:v>1625</c:v>
                </c:pt>
                <c:pt idx="326">
                  <c:v>1630</c:v>
                </c:pt>
                <c:pt idx="327">
                  <c:v>1635</c:v>
                </c:pt>
                <c:pt idx="328">
                  <c:v>1640</c:v>
                </c:pt>
                <c:pt idx="329">
                  <c:v>1645</c:v>
                </c:pt>
                <c:pt idx="330">
                  <c:v>1650</c:v>
                </c:pt>
                <c:pt idx="331">
                  <c:v>1655</c:v>
                </c:pt>
                <c:pt idx="332">
                  <c:v>1660</c:v>
                </c:pt>
              </c:numCache>
            </c:numRef>
          </c:xVal>
          <c:yVal>
            <c:numRef>
              <c:f>'C curves'!$D$3:$D$143</c:f>
              <c:numCache>
                <c:formatCode>General</c:formatCode>
                <c:ptCount val="141"/>
                <c:pt idx="0">
                  <c:v>3.1199999999999999E-2</c:v>
                </c:pt>
                <c:pt idx="1">
                  <c:v>7.2800000000000004E-2</c:v>
                </c:pt>
                <c:pt idx="2">
                  <c:v>0.24390000000000001</c:v>
                </c:pt>
                <c:pt idx="3">
                  <c:v>0.34239999999999998</c:v>
                </c:pt>
                <c:pt idx="4">
                  <c:v>0.38190000000000002</c:v>
                </c:pt>
                <c:pt idx="5">
                  <c:v>0.39760000000000001</c:v>
                </c:pt>
                <c:pt idx="6">
                  <c:v>0.45810000000000001</c:v>
                </c:pt>
                <c:pt idx="7">
                  <c:v>0.45850000000000002</c:v>
                </c:pt>
                <c:pt idx="8">
                  <c:v>0.45900000000000002</c:v>
                </c:pt>
                <c:pt idx="9">
                  <c:v>0.45929999999999999</c:v>
                </c:pt>
                <c:pt idx="10">
                  <c:v>0.45950000000000002</c:v>
                </c:pt>
                <c:pt idx="11">
                  <c:v>0.45939999999999998</c:v>
                </c:pt>
                <c:pt idx="12">
                  <c:v>0.4592</c:v>
                </c:pt>
                <c:pt idx="13">
                  <c:v>0.45900000000000002</c:v>
                </c:pt>
                <c:pt idx="14">
                  <c:v>0.45889999999999997</c:v>
                </c:pt>
                <c:pt idx="15">
                  <c:v>0.4587</c:v>
                </c:pt>
                <c:pt idx="16">
                  <c:v>0.45829999999999999</c:v>
                </c:pt>
                <c:pt idx="17">
                  <c:v>0.45789999999999997</c:v>
                </c:pt>
                <c:pt idx="18">
                  <c:v>0.45739999999999997</c:v>
                </c:pt>
                <c:pt idx="19">
                  <c:v>0.4572</c:v>
                </c:pt>
                <c:pt idx="20">
                  <c:v>0.45660000000000001</c:v>
                </c:pt>
                <c:pt idx="21">
                  <c:v>0.45600000000000002</c:v>
                </c:pt>
                <c:pt idx="22">
                  <c:v>0.45550000000000002</c:v>
                </c:pt>
                <c:pt idx="23">
                  <c:v>0.4551</c:v>
                </c:pt>
                <c:pt idx="24">
                  <c:v>0.45469999999999999</c:v>
                </c:pt>
                <c:pt idx="25">
                  <c:v>0.45419999999999999</c:v>
                </c:pt>
                <c:pt idx="26">
                  <c:v>0.45369999999999999</c:v>
                </c:pt>
                <c:pt idx="27">
                  <c:v>0.45319999999999999</c:v>
                </c:pt>
                <c:pt idx="28">
                  <c:v>0.45290000000000002</c:v>
                </c:pt>
                <c:pt idx="29">
                  <c:v>0.45229999999999998</c:v>
                </c:pt>
                <c:pt idx="30">
                  <c:v>0.45179999999999998</c:v>
                </c:pt>
                <c:pt idx="31">
                  <c:v>0.45119999999999999</c:v>
                </c:pt>
                <c:pt idx="32">
                  <c:v>0.45079999999999998</c:v>
                </c:pt>
                <c:pt idx="33">
                  <c:v>0.45050000000000001</c:v>
                </c:pt>
                <c:pt idx="34">
                  <c:v>0.45</c:v>
                </c:pt>
                <c:pt idx="35">
                  <c:v>0.44950000000000001</c:v>
                </c:pt>
                <c:pt idx="36">
                  <c:v>0.4491</c:v>
                </c:pt>
                <c:pt idx="37">
                  <c:v>0.44879999999999998</c:v>
                </c:pt>
                <c:pt idx="38">
                  <c:v>0.44840000000000002</c:v>
                </c:pt>
                <c:pt idx="39">
                  <c:v>0.44790000000000002</c:v>
                </c:pt>
                <c:pt idx="40">
                  <c:v>0.44729999999999998</c:v>
                </c:pt>
                <c:pt idx="41">
                  <c:v>0.44700000000000001</c:v>
                </c:pt>
                <c:pt idx="42">
                  <c:v>0.4466</c:v>
                </c:pt>
                <c:pt idx="43">
                  <c:v>0.44600000000000001</c:v>
                </c:pt>
                <c:pt idx="44">
                  <c:v>0.44540000000000002</c:v>
                </c:pt>
                <c:pt idx="45">
                  <c:v>0.44479999999999997</c:v>
                </c:pt>
                <c:pt idx="46">
                  <c:v>0.44419999999999998</c:v>
                </c:pt>
                <c:pt idx="47">
                  <c:v>0.44350000000000001</c:v>
                </c:pt>
                <c:pt idx="48">
                  <c:v>0.44280000000000003</c:v>
                </c:pt>
                <c:pt idx="49">
                  <c:v>0.44169999999999998</c:v>
                </c:pt>
                <c:pt idx="50">
                  <c:v>0.44090000000000001</c:v>
                </c:pt>
                <c:pt idx="51">
                  <c:v>0.44019999999999998</c:v>
                </c:pt>
                <c:pt idx="52">
                  <c:v>0.43919999999999998</c:v>
                </c:pt>
                <c:pt idx="53">
                  <c:v>0.43809999999999999</c:v>
                </c:pt>
                <c:pt idx="54">
                  <c:v>0.43680000000000002</c:v>
                </c:pt>
                <c:pt idx="55">
                  <c:v>0.43569999999999998</c:v>
                </c:pt>
                <c:pt idx="56">
                  <c:v>0.43480000000000002</c:v>
                </c:pt>
                <c:pt idx="57">
                  <c:v>0.43319999999999997</c:v>
                </c:pt>
                <c:pt idx="58">
                  <c:v>0.43159999999999998</c:v>
                </c:pt>
                <c:pt idx="59">
                  <c:v>0.42980000000000002</c:v>
                </c:pt>
                <c:pt idx="60">
                  <c:v>0.4279</c:v>
                </c:pt>
                <c:pt idx="61">
                  <c:v>0.42559999999999998</c:v>
                </c:pt>
                <c:pt idx="62">
                  <c:v>0.42320000000000002</c:v>
                </c:pt>
                <c:pt idx="63">
                  <c:v>0.42009999999999997</c:v>
                </c:pt>
                <c:pt idx="64">
                  <c:v>0.41660000000000003</c:v>
                </c:pt>
                <c:pt idx="65">
                  <c:v>0.41270000000000001</c:v>
                </c:pt>
                <c:pt idx="66">
                  <c:v>0.40749999999999997</c:v>
                </c:pt>
                <c:pt idx="67">
                  <c:v>0.40139999999999998</c:v>
                </c:pt>
                <c:pt idx="68">
                  <c:v>0.39190000000000003</c:v>
                </c:pt>
                <c:pt idx="69">
                  <c:v>0.37130000000000002</c:v>
                </c:pt>
                <c:pt idx="70">
                  <c:v>0.34510000000000002</c:v>
                </c:pt>
                <c:pt idx="71">
                  <c:v>0.32769999999999999</c:v>
                </c:pt>
                <c:pt idx="72">
                  <c:v>0.31530000000000002</c:v>
                </c:pt>
                <c:pt idx="73">
                  <c:v>0.30420000000000003</c:v>
                </c:pt>
                <c:pt idx="74">
                  <c:v>0.2944</c:v>
                </c:pt>
                <c:pt idx="75">
                  <c:v>0.28399999999999997</c:v>
                </c:pt>
                <c:pt idx="76">
                  <c:v>0.2737</c:v>
                </c:pt>
                <c:pt idx="77">
                  <c:v>0.26429999999999998</c:v>
                </c:pt>
                <c:pt idx="78">
                  <c:v>0.25669999999999998</c:v>
                </c:pt>
                <c:pt idx="79">
                  <c:v>0.24829999999999999</c:v>
                </c:pt>
                <c:pt idx="80">
                  <c:v>0.23960000000000001</c:v>
                </c:pt>
                <c:pt idx="81">
                  <c:v>0.2316</c:v>
                </c:pt>
                <c:pt idx="82">
                  <c:v>0.224</c:v>
                </c:pt>
                <c:pt idx="83">
                  <c:v>0.216</c:v>
                </c:pt>
                <c:pt idx="84">
                  <c:v>0.20849999999999999</c:v>
                </c:pt>
                <c:pt idx="85">
                  <c:v>0.20119999999999999</c:v>
                </c:pt>
                <c:pt idx="86">
                  <c:v>0.19409999999999999</c:v>
                </c:pt>
                <c:pt idx="87">
                  <c:v>0.1875</c:v>
                </c:pt>
                <c:pt idx="88">
                  <c:v>0.18090000000000001</c:v>
                </c:pt>
                <c:pt idx="89">
                  <c:v>0.1739</c:v>
                </c:pt>
                <c:pt idx="90">
                  <c:v>0.16689999999999999</c:v>
                </c:pt>
                <c:pt idx="91">
                  <c:v>0.16070000000000001</c:v>
                </c:pt>
                <c:pt idx="92">
                  <c:v>0.15540000000000001</c:v>
                </c:pt>
                <c:pt idx="93">
                  <c:v>0.1497</c:v>
                </c:pt>
                <c:pt idx="94">
                  <c:v>0.14410000000000001</c:v>
                </c:pt>
                <c:pt idx="95">
                  <c:v>0.1389</c:v>
                </c:pt>
                <c:pt idx="96">
                  <c:v>0.1341</c:v>
                </c:pt>
                <c:pt idx="97">
                  <c:v>0.12989999999999999</c:v>
                </c:pt>
                <c:pt idx="98">
                  <c:v>0.12559999999999999</c:v>
                </c:pt>
                <c:pt idx="99">
                  <c:v>0.1215</c:v>
                </c:pt>
                <c:pt idx="100">
                  <c:v>0.1176</c:v>
                </c:pt>
                <c:pt idx="101">
                  <c:v>0.11409999999999999</c:v>
                </c:pt>
                <c:pt idx="102">
                  <c:v>0.1111</c:v>
                </c:pt>
                <c:pt idx="103">
                  <c:v>0.108</c:v>
                </c:pt>
                <c:pt idx="104">
                  <c:v>0.1048</c:v>
                </c:pt>
                <c:pt idx="105">
                  <c:v>0.1021</c:v>
                </c:pt>
                <c:pt idx="106">
                  <c:v>9.98E-2</c:v>
                </c:pt>
                <c:pt idx="107">
                  <c:v>9.7299999999999998E-2</c:v>
                </c:pt>
                <c:pt idx="108">
                  <c:v>9.4799999999999995E-2</c:v>
                </c:pt>
                <c:pt idx="109">
                  <c:v>9.2499999999999999E-2</c:v>
                </c:pt>
                <c:pt idx="110">
                  <c:v>9.0700000000000003E-2</c:v>
                </c:pt>
                <c:pt idx="111">
                  <c:v>8.8800000000000004E-2</c:v>
                </c:pt>
                <c:pt idx="112">
                  <c:v>8.6499999999999994E-2</c:v>
                </c:pt>
                <c:pt idx="113">
                  <c:v>8.4099999999999994E-2</c:v>
                </c:pt>
                <c:pt idx="114">
                  <c:v>8.2199999999999995E-2</c:v>
                </c:pt>
                <c:pt idx="115">
                  <c:v>8.0500000000000002E-2</c:v>
                </c:pt>
                <c:pt idx="116">
                  <c:v>7.8700000000000006E-2</c:v>
                </c:pt>
                <c:pt idx="117">
                  <c:v>7.6399999999999996E-2</c:v>
                </c:pt>
                <c:pt idx="118">
                  <c:v>7.4200000000000002E-2</c:v>
                </c:pt>
                <c:pt idx="119">
                  <c:v>7.2700000000000001E-2</c:v>
                </c:pt>
                <c:pt idx="120">
                  <c:v>7.0999999999999994E-2</c:v>
                </c:pt>
                <c:pt idx="121">
                  <c:v>6.9099999999999995E-2</c:v>
                </c:pt>
                <c:pt idx="122">
                  <c:v>6.7500000000000004E-2</c:v>
                </c:pt>
                <c:pt idx="123">
                  <c:v>6.6100000000000006E-2</c:v>
                </c:pt>
                <c:pt idx="124">
                  <c:v>6.4899999999999999E-2</c:v>
                </c:pt>
                <c:pt idx="125">
                  <c:v>6.3600000000000004E-2</c:v>
                </c:pt>
                <c:pt idx="126">
                  <c:v>6.2300000000000001E-2</c:v>
                </c:pt>
                <c:pt idx="127">
                  <c:v>6.13E-2</c:v>
                </c:pt>
                <c:pt idx="128">
                  <c:v>6.0400000000000002E-2</c:v>
                </c:pt>
                <c:pt idx="129">
                  <c:v>5.9499999999999997E-2</c:v>
                </c:pt>
                <c:pt idx="130">
                  <c:v>5.8299999999999998E-2</c:v>
                </c:pt>
                <c:pt idx="131">
                  <c:v>5.7000000000000002E-2</c:v>
                </c:pt>
                <c:pt idx="132">
                  <c:v>5.6099999999999997E-2</c:v>
                </c:pt>
                <c:pt idx="133">
                  <c:v>5.5399999999999998E-2</c:v>
                </c:pt>
                <c:pt idx="134">
                  <c:v>5.4699999999999999E-2</c:v>
                </c:pt>
                <c:pt idx="135">
                  <c:v>5.3800000000000001E-2</c:v>
                </c:pt>
                <c:pt idx="136">
                  <c:v>5.28E-2</c:v>
                </c:pt>
                <c:pt idx="137">
                  <c:v>5.2299999999999999E-2</c:v>
                </c:pt>
                <c:pt idx="138">
                  <c:v>5.1799999999999999E-2</c:v>
                </c:pt>
                <c:pt idx="139">
                  <c:v>5.1200000000000002E-2</c:v>
                </c:pt>
                <c:pt idx="140">
                  <c:v>5.0299999999999997E-2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A1B-430E-B594-7EBB5C9A5D9B}"/>
            </c:ext>
          </c:extLst>
        </c:ser>
        <c:ser>
          <c:idx val="3"/>
          <c:order val="3"/>
          <c:tx>
            <c:strRef>
              <c:f>'KOI vs Coulomb'!$D$7</c:f>
              <c:strCache>
                <c:ptCount val="1"/>
                <c:pt idx="0">
                  <c:v>0.8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xVal>
            <c:numRef>
              <c:f>'C curves'!$A$3:$A$335</c:f>
              <c:numCache>
                <c:formatCode>General</c:formatCode>
                <c:ptCount val="333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  <c:pt idx="25">
                  <c:v>125</c:v>
                </c:pt>
                <c:pt idx="26">
                  <c:v>130</c:v>
                </c:pt>
                <c:pt idx="27">
                  <c:v>135</c:v>
                </c:pt>
                <c:pt idx="28">
                  <c:v>140</c:v>
                </c:pt>
                <c:pt idx="29">
                  <c:v>145</c:v>
                </c:pt>
                <c:pt idx="30">
                  <c:v>150</c:v>
                </c:pt>
                <c:pt idx="31">
                  <c:v>155</c:v>
                </c:pt>
                <c:pt idx="32">
                  <c:v>160</c:v>
                </c:pt>
                <c:pt idx="33">
                  <c:v>165</c:v>
                </c:pt>
                <c:pt idx="34">
                  <c:v>170</c:v>
                </c:pt>
                <c:pt idx="35">
                  <c:v>175</c:v>
                </c:pt>
                <c:pt idx="36">
                  <c:v>180</c:v>
                </c:pt>
                <c:pt idx="37">
                  <c:v>185</c:v>
                </c:pt>
                <c:pt idx="38">
                  <c:v>190</c:v>
                </c:pt>
                <c:pt idx="39">
                  <c:v>195</c:v>
                </c:pt>
                <c:pt idx="40">
                  <c:v>200</c:v>
                </c:pt>
                <c:pt idx="41">
                  <c:v>205</c:v>
                </c:pt>
                <c:pt idx="42">
                  <c:v>210</c:v>
                </c:pt>
                <c:pt idx="43">
                  <c:v>215</c:v>
                </c:pt>
                <c:pt idx="44">
                  <c:v>220</c:v>
                </c:pt>
                <c:pt idx="45">
                  <c:v>225</c:v>
                </c:pt>
                <c:pt idx="46">
                  <c:v>230</c:v>
                </c:pt>
                <c:pt idx="47">
                  <c:v>235</c:v>
                </c:pt>
                <c:pt idx="48">
                  <c:v>240</c:v>
                </c:pt>
                <c:pt idx="49">
                  <c:v>245</c:v>
                </c:pt>
                <c:pt idx="50">
                  <c:v>250</c:v>
                </c:pt>
                <c:pt idx="51">
                  <c:v>255</c:v>
                </c:pt>
                <c:pt idx="52">
                  <c:v>260</c:v>
                </c:pt>
                <c:pt idx="53">
                  <c:v>265</c:v>
                </c:pt>
                <c:pt idx="54">
                  <c:v>270</c:v>
                </c:pt>
                <c:pt idx="55">
                  <c:v>275</c:v>
                </c:pt>
                <c:pt idx="56">
                  <c:v>280</c:v>
                </c:pt>
                <c:pt idx="57">
                  <c:v>285</c:v>
                </c:pt>
                <c:pt idx="58">
                  <c:v>290</c:v>
                </c:pt>
                <c:pt idx="59">
                  <c:v>295</c:v>
                </c:pt>
                <c:pt idx="60">
                  <c:v>300</c:v>
                </c:pt>
                <c:pt idx="61">
                  <c:v>305</c:v>
                </c:pt>
                <c:pt idx="62">
                  <c:v>310</c:v>
                </c:pt>
                <c:pt idx="63">
                  <c:v>315</c:v>
                </c:pt>
                <c:pt idx="64">
                  <c:v>320</c:v>
                </c:pt>
                <c:pt idx="65">
                  <c:v>325</c:v>
                </c:pt>
                <c:pt idx="66">
                  <c:v>330</c:v>
                </c:pt>
                <c:pt idx="67">
                  <c:v>335</c:v>
                </c:pt>
                <c:pt idx="68">
                  <c:v>340</c:v>
                </c:pt>
                <c:pt idx="69">
                  <c:v>345</c:v>
                </c:pt>
                <c:pt idx="70">
                  <c:v>350</c:v>
                </c:pt>
                <c:pt idx="71">
                  <c:v>355</c:v>
                </c:pt>
                <c:pt idx="72">
                  <c:v>360</c:v>
                </c:pt>
                <c:pt idx="73">
                  <c:v>365</c:v>
                </c:pt>
                <c:pt idx="74">
                  <c:v>370</c:v>
                </c:pt>
                <c:pt idx="75">
                  <c:v>375</c:v>
                </c:pt>
                <c:pt idx="76">
                  <c:v>380</c:v>
                </c:pt>
                <c:pt idx="77">
                  <c:v>385</c:v>
                </c:pt>
                <c:pt idx="78">
                  <c:v>390</c:v>
                </c:pt>
                <c:pt idx="79">
                  <c:v>395</c:v>
                </c:pt>
                <c:pt idx="80">
                  <c:v>400</c:v>
                </c:pt>
                <c:pt idx="81">
                  <c:v>405</c:v>
                </c:pt>
                <c:pt idx="82">
                  <c:v>410</c:v>
                </c:pt>
                <c:pt idx="83">
                  <c:v>415</c:v>
                </c:pt>
                <c:pt idx="84">
                  <c:v>420</c:v>
                </c:pt>
                <c:pt idx="85">
                  <c:v>425</c:v>
                </c:pt>
                <c:pt idx="86">
                  <c:v>430</c:v>
                </c:pt>
                <c:pt idx="87">
                  <c:v>435</c:v>
                </c:pt>
                <c:pt idx="88">
                  <c:v>440</c:v>
                </c:pt>
                <c:pt idx="89">
                  <c:v>445</c:v>
                </c:pt>
                <c:pt idx="90">
                  <c:v>450</c:v>
                </c:pt>
                <c:pt idx="91">
                  <c:v>455</c:v>
                </c:pt>
                <c:pt idx="92">
                  <c:v>460</c:v>
                </c:pt>
                <c:pt idx="93">
                  <c:v>465</c:v>
                </c:pt>
                <c:pt idx="94">
                  <c:v>470</c:v>
                </c:pt>
                <c:pt idx="95">
                  <c:v>475</c:v>
                </c:pt>
                <c:pt idx="96">
                  <c:v>480</c:v>
                </c:pt>
                <c:pt idx="97">
                  <c:v>485</c:v>
                </c:pt>
                <c:pt idx="98">
                  <c:v>490</c:v>
                </c:pt>
                <c:pt idx="99">
                  <c:v>495</c:v>
                </c:pt>
                <c:pt idx="100">
                  <c:v>500</c:v>
                </c:pt>
                <c:pt idx="101">
                  <c:v>505</c:v>
                </c:pt>
                <c:pt idx="102">
                  <c:v>510</c:v>
                </c:pt>
                <c:pt idx="103">
                  <c:v>515</c:v>
                </c:pt>
                <c:pt idx="104">
                  <c:v>520</c:v>
                </c:pt>
                <c:pt idx="105">
                  <c:v>525</c:v>
                </c:pt>
                <c:pt idx="106">
                  <c:v>530</c:v>
                </c:pt>
                <c:pt idx="107">
                  <c:v>535</c:v>
                </c:pt>
                <c:pt idx="108">
                  <c:v>540</c:v>
                </c:pt>
                <c:pt idx="109">
                  <c:v>545</c:v>
                </c:pt>
                <c:pt idx="110">
                  <c:v>550</c:v>
                </c:pt>
                <c:pt idx="111">
                  <c:v>555</c:v>
                </c:pt>
                <c:pt idx="112">
                  <c:v>560</c:v>
                </c:pt>
                <c:pt idx="113">
                  <c:v>565</c:v>
                </c:pt>
                <c:pt idx="114">
                  <c:v>570</c:v>
                </c:pt>
                <c:pt idx="115">
                  <c:v>575</c:v>
                </c:pt>
                <c:pt idx="116">
                  <c:v>580</c:v>
                </c:pt>
                <c:pt idx="117">
                  <c:v>585</c:v>
                </c:pt>
                <c:pt idx="118">
                  <c:v>590</c:v>
                </c:pt>
                <c:pt idx="119">
                  <c:v>595</c:v>
                </c:pt>
                <c:pt idx="120">
                  <c:v>600</c:v>
                </c:pt>
                <c:pt idx="121">
                  <c:v>605</c:v>
                </c:pt>
                <c:pt idx="122">
                  <c:v>610</c:v>
                </c:pt>
                <c:pt idx="123">
                  <c:v>615</c:v>
                </c:pt>
                <c:pt idx="124">
                  <c:v>620</c:v>
                </c:pt>
                <c:pt idx="125">
                  <c:v>625</c:v>
                </c:pt>
                <c:pt idx="126">
                  <c:v>630</c:v>
                </c:pt>
                <c:pt idx="127">
                  <c:v>635</c:v>
                </c:pt>
                <c:pt idx="128">
                  <c:v>640</c:v>
                </c:pt>
                <c:pt idx="129">
                  <c:v>645</c:v>
                </c:pt>
                <c:pt idx="130">
                  <c:v>650</c:v>
                </c:pt>
                <c:pt idx="131">
                  <c:v>655</c:v>
                </c:pt>
                <c:pt idx="132">
                  <c:v>660</c:v>
                </c:pt>
                <c:pt idx="133">
                  <c:v>665</c:v>
                </c:pt>
                <c:pt idx="134">
                  <c:v>670</c:v>
                </c:pt>
                <c:pt idx="135">
                  <c:v>675</c:v>
                </c:pt>
                <c:pt idx="136">
                  <c:v>680</c:v>
                </c:pt>
                <c:pt idx="137">
                  <c:v>685</c:v>
                </c:pt>
                <c:pt idx="138">
                  <c:v>690</c:v>
                </c:pt>
                <c:pt idx="139">
                  <c:v>695</c:v>
                </c:pt>
                <c:pt idx="140">
                  <c:v>700</c:v>
                </c:pt>
                <c:pt idx="141">
                  <c:v>705</c:v>
                </c:pt>
                <c:pt idx="142">
                  <c:v>710</c:v>
                </c:pt>
                <c:pt idx="143">
                  <c:v>715</c:v>
                </c:pt>
                <c:pt idx="144">
                  <c:v>720</c:v>
                </c:pt>
                <c:pt idx="145">
                  <c:v>725</c:v>
                </c:pt>
                <c:pt idx="146">
                  <c:v>730</c:v>
                </c:pt>
                <c:pt idx="147">
                  <c:v>735</c:v>
                </c:pt>
                <c:pt idx="148">
                  <c:v>740</c:v>
                </c:pt>
                <c:pt idx="149">
                  <c:v>745</c:v>
                </c:pt>
                <c:pt idx="150">
                  <c:v>750</c:v>
                </c:pt>
                <c:pt idx="151">
                  <c:v>755</c:v>
                </c:pt>
                <c:pt idx="152">
                  <c:v>760</c:v>
                </c:pt>
                <c:pt idx="153">
                  <c:v>765</c:v>
                </c:pt>
                <c:pt idx="154">
                  <c:v>770</c:v>
                </c:pt>
                <c:pt idx="155">
                  <c:v>775</c:v>
                </c:pt>
                <c:pt idx="156">
                  <c:v>780</c:v>
                </c:pt>
                <c:pt idx="157">
                  <c:v>785</c:v>
                </c:pt>
                <c:pt idx="158">
                  <c:v>790</c:v>
                </c:pt>
                <c:pt idx="159">
                  <c:v>795</c:v>
                </c:pt>
                <c:pt idx="160">
                  <c:v>800</c:v>
                </c:pt>
                <c:pt idx="161">
                  <c:v>805</c:v>
                </c:pt>
                <c:pt idx="162">
                  <c:v>810</c:v>
                </c:pt>
                <c:pt idx="163">
                  <c:v>815</c:v>
                </c:pt>
                <c:pt idx="164">
                  <c:v>820</c:v>
                </c:pt>
                <c:pt idx="165">
                  <c:v>825</c:v>
                </c:pt>
                <c:pt idx="166">
                  <c:v>830</c:v>
                </c:pt>
                <c:pt idx="167">
                  <c:v>835</c:v>
                </c:pt>
                <c:pt idx="168">
                  <c:v>840</c:v>
                </c:pt>
                <c:pt idx="169">
                  <c:v>845</c:v>
                </c:pt>
                <c:pt idx="170">
                  <c:v>850</c:v>
                </c:pt>
                <c:pt idx="171">
                  <c:v>855</c:v>
                </c:pt>
                <c:pt idx="172">
                  <c:v>860</c:v>
                </c:pt>
                <c:pt idx="173">
                  <c:v>865</c:v>
                </c:pt>
                <c:pt idx="174">
                  <c:v>870</c:v>
                </c:pt>
                <c:pt idx="175">
                  <c:v>875</c:v>
                </c:pt>
                <c:pt idx="176">
                  <c:v>880</c:v>
                </c:pt>
                <c:pt idx="177">
                  <c:v>885</c:v>
                </c:pt>
                <c:pt idx="178">
                  <c:v>890</c:v>
                </c:pt>
                <c:pt idx="179">
                  <c:v>895</c:v>
                </c:pt>
                <c:pt idx="180">
                  <c:v>900</c:v>
                </c:pt>
                <c:pt idx="181">
                  <c:v>905</c:v>
                </c:pt>
                <c:pt idx="182">
                  <c:v>910</c:v>
                </c:pt>
                <c:pt idx="183">
                  <c:v>915</c:v>
                </c:pt>
                <c:pt idx="184">
                  <c:v>920</c:v>
                </c:pt>
                <c:pt idx="185">
                  <c:v>925</c:v>
                </c:pt>
                <c:pt idx="186">
                  <c:v>930</c:v>
                </c:pt>
                <c:pt idx="187">
                  <c:v>935</c:v>
                </c:pt>
                <c:pt idx="188">
                  <c:v>940</c:v>
                </c:pt>
                <c:pt idx="189">
                  <c:v>945</c:v>
                </c:pt>
                <c:pt idx="190">
                  <c:v>950</c:v>
                </c:pt>
                <c:pt idx="191">
                  <c:v>955</c:v>
                </c:pt>
                <c:pt idx="192">
                  <c:v>960</c:v>
                </c:pt>
                <c:pt idx="193">
                  <c:v>965</c:v>
                </c:pt>
                <c:pt idx="194">
                  <c:v>970</c:v>
                </c:pt>
                <c:pt idx="195">
                  <c:v>975</c:v>
                </c:pt>
                <c:pt idx="196">
                  <c:v>980</c:v>
                </c:pt>
                <c:pt idx="197">
                  <c:v>985</c:v>
                </c:pt>
                <c:pt idx="198">
                  <c:v>990</c:v>
                </c:pt>
                <c:pt idx="199">
                  <c:v>995</c:v>
                </c:pt>
                <c:pt idx="200">
                  <c:v>1000</c:v>
                </c:pt>
                <c:pt idx="201">
                  <c:v>1005</c:v>
                </c:pt>
                <c:pt idx="202">
                  <c:v>1010</c:v>
                </c:pt>
                <c:pt idx="203">
                  <c:v>1015</c:v>
                </c:pt>
                <c:pt idx="204">
                  <c:v>1020</c:v>
                </c:pt>
                <c:pt idx="205">
                  <c:v>1025</c:v>
                </c:pt>
                <c:pt idx="206">
                  <c:v>1030</c:v>
                </c:pt>
                <c:pt idx="207">
                  <c:v>1035</c:v>
                </c:pt>
                <c:pt idx="208">
                  <c:v>1040</c:v>
                </c:pt>
                <c:pt idx="209">
                  <c:v>1045</c:v>
                </c:pt>
                <c:pt idx="210">
                  <c:v>1050</c:v>
                </c:pt>
                <c:pt idx="211">
                  <c:v>1055</c:v>
                </c:pt>
                <c:pt idx="212">
                  <c:v>1060</c:v>
                </c:pt>
                <c:pt idx="213">
                  <c:v>1065</c:v>
                </c:pt>
                <c:pt idx="214">
                  <c:v>1070</c:v>
                </c:pt>
                <c:pt idx="215">
                  <c:v>1075</c:v>
                </c:pt>
                <c:pt idx="216">
                  <c:v>1080</c:v>
                </c:pt>
                <c:pt idx="217">
                  <c:v>1085</c:v>
                </c:pt>
                <c:pt idx="218">
                  <c:v>1090</c:v>
                </c:pt>
                <c:pt idx="219">
                  <c:v>1095</c:v>
                </c:pt>
                <c:pt idx="220">
                  <c:v>1100</c:v>
                </c:pt>
                <c:pt idx="221">
                  <c:v>1105</c:v>
                </c:pt>
                <c:pt idx="222">
                  <c:v>1110</c:v>
                </c:pt>
                <c:pt idx="223">
                  <c:v>1115</c:v>
                </c:pt>
                <c:pt idx="224">
                  <c:v>1120</c:v>
                </c:pt>
                <c:pt idx="225">
                  <c:v>1125</c:v>
                </c:pt>
                <c:pt idx="226">
                  <c:v>1130</c:v>
                </c:pt>
                <c:pt idx="227">
                  <c:v>1135</c:v>
                </c:pt>
                <c:pt idx="228">
                  <c:v>1140</c:v>
                </c:pt>
                <c:pt idx="229">
                  <c:v>1145</c:v>
                </c:pt>
                <c:pt idx="230">
                  <c:v>1150</c:v>
                </c:pt>
                <c:pt idx="231">
                  <c:v>1155</c:v>
                </c:pt>
                <c:pt idx="232">
                  <c:v>1160</c:v>
                </c:pt>
                <c:pt idx="233">
                  <c:v>1165</c:v>
                </c:pt>
                <c:pt idx="234">
                  <c:v>1170</c:v>
                </c:pt>
                <c:pt idx="235">
                  <c:v>1175</c:v>
                </c:pt>
                <c:pt idx="236">
                  <c:v>1180</c:v>
                </c:pt>
                <c:pt idx="237">
                  <c:v>1185</c:v>
                </c:pt>
                <c:pt idx="238">
                  <c:v>1190</c:v>
                </c:pt>
                <c:pt idx="239">
                  <c:v>1195</c:v>
                </c:pt>
                <c:pt idx="240">
                  <c:v>1200</c:v>
                </c:pt>
                <c:pt idx="241">
                  <c:v>1205</c:v>
                </c:pt>
                <c:pt idx="242">
                  <c:v>1210</c:v>
                </c:pt>
                <c:pt idx="243">
                  <c:v>1215</c:v>
                </c:pt>
                <c:pt idx="244">
                  <c:v>1220</c:v>
                </c:pt>
                <c:pt idx="245">
                  <c:v>1225</c:v>
                </c:pt>
                <c:pt idx="246">
                  <c:v>1230</c:v>
                </c:pt>
                <c:pt idx="247">
                  <c:v>1235</c:v>
                </c:pt>
                <c:pt idx="248">
                  <c:v>1240</c:v>
                </c:pt>
                <c:pt idx="249">
                  <c:v>1245</c:v>
                </c:pt>
                <c:pt idx="250">
                  <c:v>1250</c:v>
                </c:pt>
                <c:pt idx="251">
                  <c:v>1255</c:v>
                </c:pt>
                <c:pt idx="252">
                  <c:v>1260</c:v>
                </c:pt>
                <c:pt idx="253">
                  <c:v>1265</c:v>
                </c:pt>
                <c:pt idx="254">
                  <c:v>1270</c:v>
                </c:pt>
                <c:pt idx="255">
                  <c:v>1275</c:v>
                </c:pt>
                <c:pt idx="256">
                  <c:v>1280</c:v>
                </c:pt>
                <c:pt idx="257">
                  <c:v>1285</c:v>
                </c:pt>
                <c:pt idx="258">
                  <c:v>1290</c:v>
                </c:pt>
                <c:pt idx="259">
                  <c:v>1295</c:v>
                </c:pt>
                <c:pt idx="260">
                  <c:v>1300</c:v>
                </c:pt>
                <c:pt idx="261">
                  <c:v>1305</c:v>
                </c:pt>
                <c:pt idx="262">
                  <c:v>1310</c:v>
                </c:pt>
                <c:pt idx="263">
                  <c:v>1315</c:v>
                </c:pt>
                <c:pt idx="264">
                  <c:v>1320</c:v>
                </c:pt>
                <c:pt idx="265">
                  <c:v>1325</c:v>
                </c:pt>
                <c:pt idx="266">
                  <c:v>1330</c:v>
                </c:pt>
                <c:pt idx="267">
                  <c:v>1335</c:v>
                </c:pt>
                <c:pt idx="268">
                  <c:v>1340</c:v>
                </c:pt>
                <c:pt idx="269">
                  <c:v>1345</c:v>
                </c:pt>
                <c:pt idx="270">
                  <c:v>1350</c:v>
                </c:pt>
                <c:pt idx="271">
                  <c:v>1355</c:v>
                </c:pt>
                <c:pt idx="272">
                  <c:v>1360</c:v>
                </c:pt>
                <c:pt idx="273">
                  <c:v>1365</c:v>
                </c:pt>
                <c:pt idx="274">
                  <c:v>1370</c:v>
                </c:pt>
                <c:pt idx="275">
                  <c:v>1375</c:v>
                </c:pt>
                <c:pt idx="276">
                  <c:v>1380</c:v>
                </c:pt>
                <c:pt idx="277">
                  <c:v>1385</c:v>
                </c:pt>
                <c:pt idx="278">
                  <c:v>1390</c:v>
                </c:pt>
                <c:pt idx="279">
                  <c:v>1395</c:v>
                </c:pt>
                <c:pt idx="280">
                  <c:v>1400</c:v>
                </c:pt>
                <c:pt idx="281">
                  <c:v>1405</c:v>
                </c:pt>
                <c:pt idx="282">
                  <c:v>1410</c:v>
                </c:pt>
                <c:pt idx="283">
                  <c:v>1415</c:v>
                </c:pt>
                <c:pt idx="284">
                  <c:v>1420</c:v>
                </c:pt>
                <c:pt idx="285">
                  <c:v>1425</c:v>
                </c:pt>
                <c:pt idx="286">
                  <c:v>1430</c:v>
                </c:pt>
                <c:pt idx="287">
                  <c:v>1435</c:v>
                </c:pt>
                <c:pt idx="288">
                  <c:v>1440</c:v>
                </c:pt>
                <c:pt idx="289">
                  <c:v>1445</c:v>
                </c:pt>
                <c:pt idx="290">
                  <c:v>1450</c:v>
                </c:pt>
                <c:pt idx="291">
                  <c:v>1455</c:v>
                </c:pt>
                <c:pt idx="292">
                  <c:v>1460</c:v>
                </c:pt>
                <c:pt idx="293">
                  <c:v>1465</c:v>
                </c:pt>
                <c:pt idx="294">
                  <c:v>1470</c:v>
                </c:pt>
                <c:pt idx="295">
                  <c:v>1475</c:v>
                </c:pt>
                <c:pt idx="296">
                  <c:v>1480</c:v>
                </c:pt>
                <c:pt idx="297">
                  <c:v>1485</c:v>
                </c:pt>
                <c:pt idx="298">
                  <c:v>1490</c:v>
                </c:pt>
                <c:pt idx="299">
                  <c:v>1495</c:v>
                </c:pt>
                <c:pt idx="300">
                  <c:v>1500</c:v>
                </c:pt>
                <c:pt idx="301">
                  <c:v>1505</c:v>
                </c:pt>
                <c:pt idx="302">
                  <c:v>1510</c:v>
                </c:pt>
                <c:pt idx="303">
                  <c:v>1515</c:v>
                </c:pt>
                <c:pt idx="304">
                  <c:v>1520</c:v>
                </c:pt>
                <c:pt idx="305">
                  <c:v>1525</c:v>
                </c:pt>
                <c:pt idx="306">
                  <c:v>1530</c:v>
                </c:pt>
                <c:pt idx="307">
                  <c:v>1535</c:v>
                </c:pt>
                <c:pt idx="308">
                  <c:v>1540</c:v>
                </c:pt>
                <c:pt idx="309">
                  <c:v>1545</c:v>
                </c:pt>
                <c:pt idx="310">
                  <c:v>1550</c:v>
                </c:pt>
                <c:pt idx="311">
                  <c:v>1555</c:v>
                </c:pt>
                <c:pt idx="312">
                  <c:v>1560</c:v>
                </c:pt>
                <c:pt idx="313">
                  <c:v>1565</c:v>
                </c:pt>
                <c:pt idx="314">
                  <c:v>1570</c:v>
                </c:pt>
                <c:pt idx="315">
                  <c:v>1575</c:v>
                </c:pt>
                <c:pt idx="316">
                  <c:v>1580</c:v>
                </c:pt>
                <c:pt idx="317">
                  <c:v>1585</c:v>
                </c:pt>
                <c:pt idx="318">
                  <c:v>1590</c:v>
                </c:pt>
                <c:pt idx="319">
                  <c:v>1595</c:v>
                </c:pt>
                <c:pt idx="320">
                  <c:v>1600</c:v>
                </c:pt>
                <c:pt idx="321">
                  <c:v>1605</c:v>
                </c:pt>
                <c:pt idx="322">
                  <c:v>1610</c:v>
                </c:pt>
                <c:pt idx="323">
                  <c:v>1615</c:v>
                </c:pt>
                <c:pt idx="324">
                  <c:v>1620</c:v>
                </c:pt>
                <c:pt idx="325">
                  <c:v>1625</c:v>
                </c:pt>
                <c:pt idx="326">
                  <c:v>1630</c:v>
                </c:pt>
                <c:pt idx="327">
                  <c:v>1635</c:v>
                </c:pt>
                <c:pt idx="328">
                  <c:v>1640</c:v>
                </c:pt>
                <c:pt idx="329">
                  <c:v>1645</c:v>
                </c:pt>
                <c:pt idx="330">
                  <c:v>1650</c:v>
                </c:pt>
                <c:pt idx="331">
                  <c:v>1655</c:v>
                </c:pt>
                <c:pt idx="332">
                  <c:v>1660</c:v>
                </c:pt>
              </c:numCache>
            </c:numRef>
          </c:xVal>
          <c:yVal>
            <c:numRef>
              <c:f>'C curves'!$C$3:$C$51</c:f>
              <c:numCache>
                <c:formatCode>General</c:formatCode>
                <c:ptCount val="49"/>
                <c:pt idx="0">
                  <c:v>3.4099999999999998E-2</c:v>
                </c:pt>
                <c:pt idx="1">
                  <c:v>3.4000000000000002E-2</c:v>
                </c:pt>
                <c:pt idx="2">
                  <c:v>3.3799999999999997E-2</c:v>
                </c:pt>
                <c:pt idx="3">
                  <c:v>3.5099999999999999E-2</c:v>
                </c:pt>
                <c:pt idx="4">
                  <c:v>0.1265</c:v>
                </c:pt>
                <c:pt idx="5">
                  <c:v>0.25700000000000001</c:v>
                </c:pt>
                <c:pt idx="6">
                  <c:v>0.32379999999999998</c:v>
                </c:pt>
                <c:pt idx="7">
                  <c:v>0.34620000000000001</c:v>
                </c:pt>
                <c:pt idx="8">
                  <c:v>0.35289999999999999</c:v>
                </c:pt>
                <c:pt idx="9">
                  <c:v>0.35249999999999998</c:v>
                </c:pt>
                <c:pt idx="10">
                  <c:v>0.34839999999999999</c:v>
                </c:pt>
                <c:pt idx="11">
                  <c:v>0.34239999999999998</c:v>
                </c:pt>
                <c:pt idx="12">
                  <c:v>0.33589999999999998</c:v>
                </c:pt>
                <c:pt idx="13">
                  <c:v>0.32879999999999998</c:v>
                </c:pt>
                <c:pt idx="14">
                  <c:v>0.32069999999999999</c:v>
                </c:pt>
                <c:pt idx="15">
                  <c:v>0.312</c:v>
                </c:pt>
                <c:pt idx="16">
                  <c:v>0.29899999999999999</c:v>
                </c:pt>
                <c:pt idx="17">
                  <c:v>0.2843</c:v>
                </c:pt>
                <c:pt idx="18">
                  <c:v>0.26979999999999998</c:v>
                </c:pt>
                <c:pt idx="19">
                  <c:v>0.25640000000000002</c:v>
                </c:pt>
                <c:pt idx="20">
                  <c:v>0.24410000000000001</c:v>
                </c:pt>
                <c:pt idx="21">
                  <c:v>0.23219999999999999</c:v>
                </c:pt>
                <c:pt idx="22">
                  <c:v>0.22070000000000001</c:v>
                </c:pt>
                <c:pt idx="23">
                  <c:v>0.20979999999999999</c:v>
                </c:pt>
                <c:pt idx="24">
                  <c:v>0.19919999999999999</c:v>
                </c:pt>
                <c:pt idx="25">
                  <c:v>0.18820000000000001</c:v>
                </c:pt>
                <c:pt idx="26">
                  <c:v>0.1774</c:v>
                </c:pt>
                <c:pt idx="27">
                  <c:v>0.16719999999999999</c:v>
                </c:pt>
                <c:pt idx="28">
                  <c:v>0.15679999999999999</c:v>
                </c:pt>
                <c:pt idx="29">
                  <c:v>0.1477</c:v>
                </c:pt>
                <c:pt idx="30">
                  <c:v>0.1389</c:v>
                </c:pt>
                <c:pt idx="31">
                  <c:v>0.13070000000000001</c:v>
                </c:pt>
                <c:pt idx="32">
                  <c:v>0.1242</c:v>
                </c:pt>
                <c:pt idx="33">
                  <c:v>0.1177</c:v>
                </c:pt>
                <c:pt idx="34">
                  <c:v>0.1116</c:v>
                </c:pt>
                <c:pt idx="35">
                  <c:v>0.1062</c:v>
                </c:pt>
                <c:pt idx="36">
                  <c:v>0.1009</c:v>
                </c:pt>
                <c:pt idx="37">
                  <c:v>9.64E-2</c:v>
                </c:pt>
                <c:pt idx="38">
                  <c:v>9.2200000000000004E-2</c:v>
                </c:pt>
                <c:pt idx="39">
                  <c:v>8.8099999999999998E-2</c:v>
                </c:pt>
                <c:pt idx="40">
                  <c:v>8.4400000000000003E-2</c:v>
                </c:pt>
                <c:pt idx="41">
                  <c:v>8.09E-2</c:v>
                </c:pt>
                <c:pt idx="42">
                  <c:v>7.7899999999999997E-2</c:v>
                </c:pt>
                <c:pt idx="43">
                  <c:v>7.51E-2</c:v>
                </c:pt>
                <c:pt idx="44">
                  <c:v>7.2099999999999997E-2</c:v>
                </c:pt>
                <c:pt idx="45">
                  <c:v>6.9000000000000006E-2</c:v>
                </c:pt>
                <c:pt idx="46">
                  <c:v>6.6500000000000004E-2</c:v>
                </c:pt>
                <c:pt idx="47">
                  <c:v>6.4199999999999993E-2</c:v>
                </c:pt>
                <c:pt idx="48">
                  <c:v>6.2300000000000001E-2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A1B-430E-B594-7EBB5C9A5D9B}"/>
            </c:ext>
          </c:extLst>
        </c:ser>
        <c:ser>
          <c:idx val="4"/>
          <c:order val="4"/>
          <c:tx>
            <c:strRef>
              <c:f>'C curves'!$B$2</c:f>
              <c:strCache>
                <c:ptCount val="1"/>
                <c:pt idx="0">
                  <c:v>0.40</c:v>
                </c:pt>
              </c:strCache>
            </c:strRef>
          </c:tx>
          <c:spPr>
            <a:ln w="190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2">
                  <a:lumMod val="25000"/>
                </a:schemeClr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</a:ln>
              <a:effectLst/>
            </c:spPr>
          </c:marker>
          <c:xVal>
            <c:numRef>
              <c:f>'C curves'!$A$3:$A$37</c:f>
              <c:numCache>
                <c:formatCode>General</c:formatCode>
                <c:ptCount val="35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  <c:pt idx="25">
                  <c:v>125</c:v>
                </c:pt>
                <c:pt idx="26">
                  <c:v>130</c:v>
                </c:pt>
                <c:pt idx="27">
                  <c:v>135</c:v>
                </c:pt>
                <c:pt idx="28">
                  <c:v>140</c:v>
                </c:pt>
                <c:pt idx="29">
                  <c:v>145</c:v>
                </c:pt>
                <c:pt idx="30">
                  <c:v>150</c:v>
                </c:pt>
                <c:pt idx="31">
                  <c:v>155</c:v>
                </c:pt>
                <c:pt idx="32">
                  <c:v>160</c:v>
                </c:pt>
                <c:pt idx="33">
                  <c:v>165</c:v>
                </c:pt>
                <c:pt idx="34">
                  <c:v>170</c:v>
                </c:pt>
              </c:numCache>
            </c:numRef>
          </c:xVal>
          <c:yVal>
            <c:numRef>
              <c:f>'C curves'!$B$3:$B$37</c:f>
              <c:numCache>
                <c:formatCode>General</c:formatCode>
                <c:ptCount val="35"/>
                <c:pt idx="0">
                  <c:v>6.0299999999999999E-2</c:v>
                </c:pt>
                <c:pt idx="1">
                  <c:v>5.7700000000000001E-2</c:v>
                </c:pt>
                <c:pt idx="2">
                  <c:v>0.1598</c:v>
                </c:pt>
                <c:pt idx="3">
                  <c:v>0.23949999999999999</c:v>
                </c:pt>
                <c:pt idx="4">
                  <c:v>0.26140000000000002</c:v>
                </c:pt>
                <c:pt idx="5">
                  <c:v>0.26140000000000002</c:v>
                </c:pt>
                <c:pt idx="6">
                  <c:v>0.25840000000000002</c:v>
                </c:pt>
                <c:pt idx="7">
                  <c:v>0.254</c:v>
                </c:pt>
                <c:pt idx="8">
                  <c:v>0.24890000000000001</c:v>
                </c:pt>
                <c:pt idx="9">
                  <c:v>0.2417</c:v>
                </c:pt>
                <c:pt idx="10">
                  <c:v>0.22839999999999999</c:v>
                </c:pt>
                <c:pt idx="11">
                  <c:v>0.21260000000000001</c:v>
                </c:pt>
                <c:pt idx="12">
                  <c:v>0.19739999999999999</c:v>
                </c:pt>
                <c:pt idx="13">
                  <c:v>0.183</c:v>
                </c:pt>
                <c:pt idx="14">
                  <c:v>0.16969999999999999</c:v>
                </c:pt>
                <c:pt idx="15">
                  <c:v>0.1565</c:v>
                </c:pt>
                <c:pt idx="16">
                  <c:v>0.1439</c:v>
                </c:pt>
                <c:pt idx="17">
                  <c:v>0.13300000000000001</c:v>
                </c:pt>
                <c:pt idx="18">
                  <c:v>0.1239</c:v>
                </c:pt>
                <c:pt idx="19">
                  <c:v>0.1154</c:v>
                </c:pt>
                <c:pt idx="20">
                  <c:v>0.107</c:v>
                </c:pt>
                <c:pt idx="21">
                  <c:v>9.9599999999999994E-2</c:v>
                </c:pt>
                <c:pt idx="22">
                  <c:v>9.3299999999999994E-2</c:v>
                </c:pt>
                <c:pt idx="23">
                  <c:v>8.7599999999999997E-2</c:v>
                </c:pt>
                <c:pt idx="24">
                  <c:v>8.2400000000000001E-2</c:v>
                </c:pt>
                <c:pt idx="25">
                  <c:v>7.8E-2</c:v>
                </c:pt>
                <c:pt idx="26">
                  <c:v>7.3999999999999996E-2</c:v>
                </c:pt>
                <c:pt idx="27">
                  <c:v>7.0699999999999999E-2</c:v>
                </c:pt>
                <c:pt idx="28">
                  <c:v>6.7500000000000004E-2</c:v>
                </c:pt>
                <c:pt idx="29">
                  <c:v>6.4199999999999993E-2</c:v>
                </c:pt>
                <c:pt idx="30">
                  <c:v>6.1199999999999997E-2</c:v>
                </c:pt>
                <c:pt idx="31">
                  <c:v>5.8900000000000001E-2</c:v>
                </c:pt>
                <c:pt idx="32">
                  <c:v>5.67E-2</c:v>
                </c:pt>
                <c:pt idx="33">
                  <c:v>5.4699999999999999E-2</c:v>
                </c:pt>
                <c:pt idx="34">
                  <c:v>5.28E-2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FA1B-430E-B594-7EBB5C9A5D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6269160"/>
        <c:axId val="566264896"/>
      </c:scatterChart>
      <c:valAx>
        <c:axId val="566269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dirty="0"/>
                  <a:t>Eltelt idő </a:t>
                </a:r>
                <a:r>
                  <a:rPr lang="en-US" dirty="0"/>
                  <a:t>(</a:t>
                </a:r>
                <a:r>
                  <a:rPr lang="hu-HU" dirty="0"/>
                  <a:t>perc</a:t>
                </a:r>
                <a:r>
                  <a:rPr lang="en-US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566264896"/>
        <c:crosses val="autoZero"/>
        <c:crossBetween val="midCat"/>
      </c:valAx>
      <c:valAx>
        <c:axId val="566264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dirty="0"/>
                  <a:t>Feszültség</a:t>
                </a:r>
                <a:r>
                  <a:rPr lang="en-US" dirty="0"/>
                  <a:t> (V)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5662691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539784263059993"/>
          <c:y val="8.3505992983335831E-2"/>
          <c:w val="0.68439520921953723"/>
          <c:h val="5.76927114879870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589256644655216"/>
          <c:y val="3.7606837606837605E-2"/>
          <c:w val="0.70142567953538026"/>
          <c:h val="0.79063501333584751"/>
        </c:manualLayout>
      </c:layout>
      <c:scatterChart>
        <c:scatterStyle val="lineMarker"/>
        <c:varyColors val="0"/>
        <c:ser>
          <c:idx val="0"/>
          <c:order val="0"/>
          <c:tx>
            <c:strRef>
              <c:f>'KOI vs Coulomb 30°C'!$E$3</c:f>
              <c:strCache>
                <c:ptCount val="1"/>
                <c:pt idx="0">
                  <c:v>A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trendline>
            <c:spPr>
              <a:ln w="28575" cap="rnd">
                <a:solidFill>
                  <a:sysClr val="windowText" lastClr="000000"/>
                </a:solidFill>
                <a:prstDash val="sysDot"/>
              </a:ln>
              <a:effectLst/>
            </c:spPr>
            <c:trendlineType val="linear"/>
            <c:intercept val="0"/>
            <c:dispRSqr val="1"/>
            <c:dispEq val="1"/>
            <c:trendlineLbl>
              <c:layout>
                <c:manualLayout>
                  <c:x val="-1.2699822778562936E-2"/>
                  <c:y val="0.25847658516369665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</c:trendlineLbl>
          </c:trendline>
          <c:xVal>
            <c:numRef>
              <c:f>'KOI vs Coulomb 30°C'!$D$4:$D$25</c:f>
              <c:numCache>
                <c:formatCode>0.0</c:formatCode>
                <c:ptCount val="22"/>
                <c:pt idx="0">
                  <c:v>12.744</c:v>
                </c:pt>
                <c:pt idx="1">
                  <c:v>12.744</c:v>
                </c:pt>
                <c:pt idx="2">
                  <c:v>12.744</c:v>
                </c:pt>
                <c:pt idx="3">
                  <c:v>12.744</c:v>
                </c:pt>
                <c:pt idx="4">
                  <c:v>12.744</c:v>
                </c:pt>
                <c:pt idx="5">
                  <c:v>6.3719999999999999</c:v>
                </c:pt>
                <c:pt idx="6">
                  <c:v>6.3719999999999999</c:v>
                </c:pt>
                <c:pt idx="7">
                  <c:v>6.3719999999999999</c:v>
                </c:pt>
                <c:pt idx="8">
                  <c:v>3.1859999999999999</c:v>
                </c:pt>
                <c:pt idx="9">
                  <c:v>3.1859999999999999</c:v>
                </c:pt>
                <c:pt idx="10">
                  <c:v>3.1859999999999999</c:v>
                </c:pt>
                <c:pt idx="11">
                  <c:v>1.593</c:v>
                </c:pt>
                <c:pt idx="12">
                  <c:v>1.593</c:v>
                </c:pt>
                <c:pt idx="13">
                  <c:v>1.593</c:v>
                </c:pt>
                <c:pt idx="14">
                  <c:v>0.79649999999999999</c:v>
                </c:pt>
                <c:pt idx="15">
                  <c:v>0.79649999999999999</c:v>
                </c:pt>
                <c:pt idx="16">
                  <c:v>0.79649999999999999</c:v>
                </c:pt>
                <c:pt idx="17">
                  <c:v>0.79649999999999999</c:v>
                </c:pt>
                <c:pt idx="18">
                  <c:v>0.39824999999999999</c:v>
                </c:pt>
                <c:pt idx="19">
                  <c:v>0.39824999999999999</c:v>
                </c:pt>
                <c:pt idx="20">
                  <c:v>0.39824999999999999</c:v>
                </c:pt>
                <c:pt idx="21">
                  <c:v>0.39824999999999999</c:v>
                </c:pt>
              </c:numCache>
            </c:numRef>
          </c:xVal>
          <c:yVal>
            <c:numRef>
              <c:f>'KOI vs Coulomb 30°C'!$E$4:$E$25</c:f>
              <c:numCache>
                <c:formatCode>0.00</c:formatCode>
                <c:ptCount val="22"/>
                <c:pt idx="0">
                  <c:v>90.355349999999902</c:v>
                </c:pt>
                <c:pt idx="1">
                  <c:v>80.319999999999993</c:v>
                </c:pt>
                <c:pt idx="2">
                  <c:v>81.09</c:v>
                </c:pt>
                <c:pt idx="3">
                  <c:v>83.2</c:v>
                </c:pt>
                <c:pt idx="4">
                  <c:v>85.2</c:v>
                </c:pt>
                <c:pt idx="5">
                  <c:v>42.251850000000019</c:v>
                </c:pt>
                <c:pt idx="6">
                  <c:v>42.51742500000001</c:v>
                </c:pt>
                <c:pt idx="7">
                  <c:v>42.79740000000001</c:v>
                </c:pt>
                <c:pt idx="8">
                  <c:v>20.877825000000005</c:v>
                </c:pt>
                <c:pt idx="9">
                  <c:v>25.450574999999997</c:v>
                </c:pt>
                <c:pt idx="10">
                  <c:v>23.55</c:v>
                </c:pt>
                <c:pt idx="11">
                  <c:v>11.001074999999993</c:v>
                </c:pt>
                <c:pt idx="12">
                  <c:v>11.802224999999995</c:v>
                </c:pt>
                <c:pt idx="13">
                  <c:v>10.9</c:v>
                </c:pt>
                <c:pt idx="14">
                  <c:v>5.5596000000000005</c:v>
                </c:pt>
                <c:pt idx="15">
                  <c:v>6.4607999999999999</c:v>
                </c:pt>
                <c:pt idx="16">
                  <c:v>4.9475249999999988</c:v>
                </c:pt>
                <c:pt idx="17">
                  <c:v>6.28</c:v>
                </c:pt>
                <c:pt idx="18">
                  <c:v>2.7542999999999997</c:v>
                </c:pt>
                <c:pt idx="19">
                  <c:v>2.2478250000000002</c:v>
                </c:pt>
                <c:pt idx="20">
                  <c:v>3.23</c:v>
                </c:pt>
                <c:pt idx="21">
                  <c:v>2.83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2E3-41AA-A3AC-D050D0E6BD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567104"/>
        <c:axId val="97569024"/>
      </c:scatterChart>
      <c:valAx>
        <c:axId val="97567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dirty="0"/>
                  <a:t>Beadagolt KOI (mg)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97569024"/>
        <c:crosses val="autoZero"/>
        <c:crossBetween val="midCat"/>
      </c:valAx>
      <c:valAx>
        <c:axId val="97569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dirty="0"/>
                  <a:t>Átáramlott töltés</a:t>
                </a:r>
                <a:r>
                  <a:rPr lang="en-US" dirty="0"/>
                  <a:t> </a:t>
                </a:r>
                <a:r>
                  <a:rPr lang="hu-HU" dirty="0"/>
                  <a:t>(</a:t>
                </a:r>
                <a:r>
                  <a:rPr lang="hu-HU" baseline="0" dirty="0"/>
                  <a:t> C 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975671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sz="1200" dirty="0"/>
              <a:t>ACD hatása a </a:t>
            </a:r>
            <a:r>
              <a:rPr lang="hu-HU" sz="1200" i="1" dirty="0"/>
              <a:t>P. </a:t>
            </a:r>
            <a:r>
              <a:rPr lang="hu-HU" sz="1200" i="1" dirty="0" err="1"/>
              <a:t>aeruginosa</a:t>
            </a:r>
            <a:r>
              <a:rPr lang="hu-HU" sz="1200" i="1" dirty="0"/>
              <a:t> </a:t>
            </a:r>
            <a:r>
              <a:rPr lang="hu-HU" sz="1200" dirty="0" err="1"/>
              <a:t>biofilmképzésére</a:t>
            </a:r>
            <a:endParaRPr lang="en-GB" sz="12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>
        <c:manualLayout>
          <c:layoutTarget val="inner"/>
          <c:xMode val="edge"/>
          <c:yMode val="edge"/>
          <c:x val="0.1638602698233752"/>
          <c:y val="0.11639153200612344"/>
          <c:w val="0.80387326879579113"/>
          <c:h val="0.63201078883078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ábrák!$D$4</c:f>
              <c:strCache>
                <c:ptCount val="1"/>
                <c:pt idx="0">
                  <c:v>0,025 mM</c:v>
                </c:pt>
              </c:strCache>
            </c:strRef>
          </c:tx>
          <c:spPr>
            <a:solidFill>
              <a:schemeClr val="accent2">
                <a:tint val="44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ábrák!$P$5:$P$6</c:f>
                <c:numCache>
                  <c:formatCode>General</c:formatCode>
                  <c:ptCount val="2"/>
                  <c:pt idx="0">
                    <c:v>-0.90115804243774567</c:v>
                  </c:pt>
                  <c:pt idx="1">
                    <c:v>0.47291448020743188</c:v>
                  </c:pt>
                </c:numCache>
              </c:numRef>
            </c:plus>
            <c:minus>
              <c:numRef>
                <c:f>ábrák!$P$5:$P$6</c:f>
                <c:numCache>
                  <c:formatCode>General</c:formatCode>
                  <c:ptCount val="2"/>
                  <c:pt idx="0">
                    <c:v>-0.90115804243774567</c:v>
                  </c:pt>
                  <c:pt idx="1">
                    <c:v>0.47291448020743188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ábrák!$C$5:$C$6</c:f>
              <c:strCache>
                <c:ptCount val="2"/>
                <c:pt idx="0">
                  <c:v>24h</c:v>
                </c:pt>
                <c:pt idx="1">
                  <c:v>48h</c:v>
                </c:pt>
              </c:strCache>
            </c:strRef>
          </c:cat>
          <c:val>
            <c:numRef>
              <c:f>ábrák!$D$5:$D$6</c:f>
              <c:numCache>
                <c:formatCode>0.00</c:formatCode>
                <c:ptCount val="2"/>
                <c:pt idx="0">
                  <c:v>-6.5820454435347093</c:v>
                </c:pt>
                <c:pt idx="1">
                  <c:v>6.3750108074058867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FF-4AEC-91BE-192ACBE082DE}"/>
            </c:ext>
          </c:extLst>
        </c:ser>
        <c:ser>
          <c:idx val="1"/>
          <c:order val="1"/>
          <c:tx>
            <c:strRef>
              <c:f>ábrák!$E$4</c:f>
              <c:strCache>
                <c:ptCount val="1"/>
                <c:pt idx="0">
                  <c:v>0,049 mM</c:v>
                </c:pt>
              </c:strCache>
            </c:strRef>
          </c:tx>
          <c:spPr>
            <a:solidFill>
              <a:schemeClr val="accent2">
                <a:tint val="58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FF-4AEC-91BE-192ACBE082DE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dirty="0"/>
                      <a:t>*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12FF-4AEC-91BE-192ACBE082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ábrák!$Q$5:$Q$6</c:f>
                <c:numCache>
                  <c:formatCode>General</c:formatCode>
                  <c:ptCount val="2"/>
                  <c:pt idx="0">
                    <c:v>0.53914246474567951</c:v>
                  </c:pt>
                  <c:pt idx="1">
                    <c:v>1.7356785650101465</c:v>
                  </c:pt>
                </c:numCache>
              </c:numRef>
            </c:plus>
            <c:minus>
              <c:numRef>
                <c:f>ábrák!$Q$5:$Q$6</c:f>
                <c:numCache>
                  <c:formatCode>General</c:formatCode>
                  <c:ptCount val="2"/>
                  <c:pt idx="0">
                    <c:v>0.53914246474567951</c:v>
                  </c:pt>
                  <c:pt idx="1">
                    <c:v>1.7356785650101465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ábrák!$E$5:$E$6</c:f>
              <c:numCache>
                <c:formatCode>0.00</c:formatCode>
                <c:ptCount val="2"/>
                <c:pt idx="0">
                  <c:v>6.4754614602006058</c:v>
                </c:pt>
                <c:pt idx="1">
                  <c:v>14.87222558452628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2FF-4AEC-91BE-192ACBE082DE}"/>
            </c:ext>
          </c:extLst>
        </c:ser>
        <c:ser>
          <c:idx val="2"/>
          <c:order val="2"/>
          <c:tx>
            <c:strRef>
              <c:f>ábrák!$F$4</c:f>
              <c:strCache>
                <c:ptCount val="1"/>
                <c:pt idx="0">
                  <c:v>0,098 mM</c:v>
                </c:pt>
              </c:strCache>
            </c:strRef>
          </c:tx>
          <c:spPr>
            <a:solidFill>
              <a:schemeClr val="accent2">
                <a:tint val="72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errBars>
            <c:errBarType val="both"/>
            <c:errValType val="cust"/>
            <c:noEndCap val="0"/>
            <c:plus>
              <c:numRef>
                <c:f>ábrák!$R$5:$R$6</c:f>
                <c:numCache>
                  <c:formatCode>General</c:formatCode>
                  <c:ptCount val="2"/>
                  <c:pt idx="0">
                    <c:v>0.72249999727230696</c:v>
                  </c:pt>
                  <c:pt idx="1">
                    <c:v>1.2068130894441005</c:v>
                  </c:pt>
                </c:numCache>
              </c:numRef>
            </c:plus>
            <c:minus>
              <c:numRef>
                <c:f>ábrák!$R$5:$R$6</c:f>
                <c:numCache>
                  <c:formatCode>General</c:formatCode>
                  <c:ptCount val="2"/>
                  <c:pt idx="0">
                    <c:v>0.72249999727230696</c:v>
                  </c:pt>
                  <c:pt idx="1">
                    <c:v>1.2068130894441005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ábrák!$F$5:$F$6</c:f>
              <c:numCache>
                <c:formatCode>0.00</c:formatCode>
                <c:ptCount val="2"/>
                <c:pt idx="0">
                  <c:v>6.2429145874715584</c:v>
                </c:pt>
                <c:pt idx="1">
                  <c:v>7.6911675703716824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2FF-4AEC-91BE-192ACBE082DE}"/>
            </c:ext>
          </c:extLst>
        </c:ser>
        <c:ser>
          <c:idx val="3"/>
          <c:order val="3"/>
          <c:tx>
            <c:strRef>
              <c:f>ábrák!$G$4</c:f>
              <c:strCache>
                <c:ptCount val="1"/>
                <c:pt idx="0">
                  <c:v>0,19 mM</c:v>
                </c:pt>
              </c:strCache>
            </c:strRef>
          </c:tx>
          <c:spPr>
            <a:solidFill>
              <a:schemeClr val="accent2">
                <a:tint val="8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2FF-4AEC-91BE-192ACBE082DE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dirty="0"/>
                      <a:t>*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12FF-4AEC-91BE-192ACBE082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ábrák!$S$5:$S$6</c:f>
                <c:numCache>
                  <c:formatCode>General</c:formatCode>
                  <c:ptCount val="2"/>
                  <c:pt idx="0">
                    <c:v>0.10566676666469405</c:v>
                  </c:pt>
                  <c:pt idx="1">
                    <c:v>5.2934226839243346</c:v>
                  </c:pt>
                </c:numCache>
              </c:numRef>
            </c:plus>
            <c:minus>
              <c:numRef>
                <c:f>ábrák!$S$5:$S$6</c:f>
                <c:numCache>
                  <c:formatCode>General</c:formatCode>
                  <c:ptCount val="2"/>
                  <c:pt idx="0">
                    <c:v>0.10566676666469405</c:v>
                  </c:pt>
                  <c:pt idx="1">
                    <c:v>5.2934226839243346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ábrák!$G$5:$G$6</c:f>
              <c:numCache>
                <c:formatCode>0.00</c:formatCode>
                <c:ptCount val="2"/>
                <c:pt idx="0">
                  <c:v>0.92340487379490144</c:v>
                </c:pt>
                <c:pt idx="1">
                  <c:v>35.00920173412549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2FF-4AEC-91BE-192ACBE082DE}"/>
            </c:ext>
          </c:extLst>
        </c:ser>
        <c:ser>
          <c:idx val="4"/>
          <c:order val="4"/>
          <c:tx>
            <c:strRef>
              <c:f>ábrák!$H$4</c:f>
              <c:strCache>
                <c:ptCount val="1"/>
                <c:pt idx="0">
                  <c:v>0,39 mM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2FF-4AEC-91BE-192ACBE082DE}"/>
                </c:ext>
              </c:extLst>
            </c:dLbl>
            <c:dLbl>
              <c:idx val="1"/>
              <c:layout>
                <c:manualLayout>
                  <c:x val="-1.0161546169654521E-16"/>
                  <c:y val="-4.276550729488635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dirty="0"/>
                      <a:t>*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12FF-4AEC-91BE-192ACBE082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ábrák!$T$5:$T$6</c:f>
                <c:numCache>
                  <c:formatCode>General</c:formatCode>
                  <c:ptCount val="2"/>
                  <c:pt idx="0">
                    <c:v>1.0130343868424407</c:v>
                  </c:pt>
                  <c:pt idx="1">
                    <c:v>4.7287326358777308</c:v>
                  </c:pt>
                </c:numCache>
              </c:numRef>
            </c:plus>
            <c:minus>
              <c:numRef>
                <c:f>ábrák!$T$5:$T$6</c:f>
                <c:numCache>
                  <c:formatCode>General</c:formatCode>
                  <c:ptCount val="2"/>
                  <c:pt idx="0">
                    <c:v>1.0130343868424407</c:v>
                  </c:pt>
                  <c:pt idx="1">
                    <c:v>4.7287326358777308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ábrák!$H$5:$H$6</c:f>
              <c:numCache>
                <c:formatCode>0.00</c:formatCode>
                <c:ptCount val="2"/>
                <c:pt idx="0">
                  <c:v>8.9055762802189999</c:v>
                </c:pt>
                <c:pt idx="1">
                  <c:v>40.217136222719049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2FF-4AEC-91BE-192ACBE082DE}"/>
            </c:ext>
          </c:extLst>
        </c:ser>
        <c:ser>
          <c:idx val="5"/>
          <c:order val="5"/>
          <c:tx>
            <c:strRef>
              <c:f>ábrák!$I$4</c:f>
              <c:strCache>
                <c:ptCount val="1"/>
                <c:pt idx="0">
                  <c:v>0,78 mM</c:v>
                </c:pt>
              </c:strCache>
            </c:strRef>
          </c:tx>
          <c:spPr>
            <a:solidFill>
              <a:schemeClr val="accent2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12FF-4AEC-91BE-192ACBE082DE}"/>
                </c:ext>
              </c:extLst>
            </c:dLbl>
            <c:dLbl>
              <c:idx val="1"/>
              <c:layout>
                <c:manualLayout>
                  <c:x val="0"/>
                  <c:y val="-1.7106202917954581E-2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12FF-4AEC-91BE-192ACBE082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ábrák!$U$5:$U$6</c:f>
                <c:numCache>
                  <c:formatCode>General</c:formatCode>
                  <c:ptCount val="2"/>
                  <c:pt idx="0">
                    <c:v>2.1096886701801707</c:v>
                  </c:pt>
                  <c:pt idx="1">
                    <c:v>5.7118762455960361</c:v>
                  </c:pt>
                </c:numCache>
              </c:numRef>
            </c:plus>
            <c:minus>
              <c:numRef>
                <c:f>ábrák!$U$5:$U$6</c:f>
                <c:numCache>
                  <c:formatCode>General</c:formatCode>
                  <c:ptCount val="2"/>
                  <c:pt idx="0">
                    <c:v>2.1096886701801707</c:v>
                  </c:pt>
                  <c:pt idx="1">
                    <c:v>5.7118762455960361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ábrák!$I$5:$I$6</c:f>
              <c:numCache>
                <c:formatCode>0.00</c:formatCode>
                <c:ptCount val="2"/>
                <c:pt idx="0">
                  <c:v>20.3468824184875</c:v>
                </c:pt>
                <c:pt idx="1">
                  <c:v>48.276373158109273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12FF-4AEC-91BE-192ACBE082DE}"/>
            </c:ext>
          </c:extLst>
        </c:ser>
        <c:ser>
          <c:idx val="6"/>
          <c:order val="6"/>
          <c:tx>
            <c:strRef>
              <c:f>ábrák!$J$4</c:f>
              <c:strCache>
                <c:ptCount val="1"/>
                <c:pt idx="0">
                  <c:v>1,56 mM</c:v>
                </c:pt>
              </c:strCache>
            </c:strRef>
          </c:tx>
          <c:spPr>
            <a:solidFill>
              <a:schemeClr val="accent2">
                <a:shade val="72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dirty="0"/>
                      <a:t>*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12FF-4AEC-91BE-192ACBE082DE}"/>
                </c:ext>
              </c:extLst>
            </c:dLbl>
            <c:dLbl>
              <c:idx val="1"/>
              <c:layout>
                <c:manualLayout>
                  <c:x val="-1.0161546169654521E-16"/>
                  <c:y val="-2.99358551064204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dirty="0"/>
                      <a:t>*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12FF-4AEC-91BE-192ACBE082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ábrák!$V$5:$V$6</c:f>
                <c:numCache>
                  <c:formatCode>General</c:formatCode>
                  <c:ptCount val="2"/>
                  <c:pt idx="0">
                    <c:v>3.0483170149087067</c:v>
                  </c:pt>
                  <c:pt idx="1">
                    <c:v>7.7680752654429082</c:v>
                  </c:pt>
                </c:numCache>
              </c:numRef>
            </c:plus>
            <c:minus>
              <c:numRef>
                <c:f>ábrák!$V$5:$V$6</c:f>
                <c:numCache>
                  <c:formatCode>General</c:formatCode>
                  <c:ptCount val="2"/>
                  <c:pt idx="0">
                    <c:v>3.0483170149087067</c:v>
                  </c:pt>
                  <c:pt idx="1">
                    <c:v>7.7680752654429082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ábrák!$J$5:$J$6</c:f>
              <c:numCache>
                <c:formatCode>0.00</c:formatCode>
                <c:ptCount val="2"/>
                <c:pt idx="0">
                  <c:v>44.089918124121901</c:v>
                </c:pt>
                <c:pt idx="1">
                  <c:v>72.846855971246143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2FF-4AEC-91BE-192ACBE082DE}"/>
            </c:ext>
          </c:extLst>
        </c:ser>
        <c:ser>
          <c:idx val="7"/>
          <c:order val="7"/>
          <c:tx>
            <c:strRef>
              <c:f>ábrák!$K$4</c:f>
              <c:strCache>
                <c:ptCount val="1"/>
                <c:pt idx="0">
                  <c:v>3,125 mM</c:v>
                </c:pt>
              </c:strCache>
            </c:strRef>
          </c:tx>
          <c:spPr>
            <a:solidFill>
              <a:schemeClr val="accent2">
                <a:shade val="58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dirty="0"/>
                      <a:t>*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12FF-4AEC-91BE-192ACBE082DE}"/>
                </c:ext>
              </c:extLst>
            </c:dLbl>
            <c:dLbl>
              <c:idx val="1"/>
              <c:layout>
                <c:manualLayout>
                  <c:x val="0"/>
                  <c:y val="-2.99358551064204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dirty="0"/>
                      <a:t>*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12FF-4AEC-91BE-192ACBE082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ábrák!$W$5:$W$6</c:f>
                <c:numCache>
                  <c:formatCode>General</c:formatCode>
                  <c:ptCount val="2"/>
                  <c:pt idx="0">
                    <c:v>2.8438381305071903</c:v>
                  </c:pt>
                  <c:pt idx="1">
                    <c:v>7.9598090177503771</c:v>
                  </c:pt>
                </c:numCache>
              </c:numRef>
            </c:plus>
            <c:minus>
              <c:numRef>
                <c:f>ábrák!$W$5:$W$6</c:f>
                <c:numCache>
                  <c:formatCode>General</c:formatCode>
                  <c:ptCount val="2"/>
                  <c:pt idx="0">
                    <c:v>2.8438381305071903</c:v>
                  </c:pt>
                  <c:pt idx="1">
                    <c:v>7.9598090177503771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ábrák!$K$5:$K$6</c:f>
              <c:numCache>
                <c:formatCode>0.00</c:formatCode>
                <c:ptCount val="2"/>
                <c:pt idx="0">
                  <c:v>41.57259822683011</c:v>
                </c:pt>
                <c:pt idx="1">
                  <c:v>73.539765077875089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12FF-4AEC-91BE-192ACBE082DE}"/>
            </c:ext>
          </c:extLst>
        </c:ser>
        <c:ser>
          <c:idx val="8"/>
          <c:order val="8"/>
          <c:tx>
            <c:strRef>
              <c:f>ábrák!$L$4</c:f>
              <c:strCache>
                <c:ptCount val="1"/>
                <c:pt idx="0">
                  <c:v>6,25 mM</c:v>
                </c:pt>
              </c:strCache>
            </c:strRef>
          </c:tx>
          <c:spPr>
            <a:solidFill>
              <a:schemeClr val="accent2">
                <a:shade val="44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12FF-4AEC-91BE-192ACBE082DE}"/>
                </c:ext>
              </c:extLst>
            </c:dLbl>
            <c:dLbl>
              <c:idx val="1"/>
              <c:layout>
                <c:manualLayout>
                  <c:x val="0"/>
                  <c:y val="-3.8488956565397733E-2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12FF-4AEC-91BE-192ACBE082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ábrák!$X$5:$X$6</c:f>
                <c:numCache>
                  <c:formatCode>General</c:formatCode>
                  <c:ptCount val="2"/>
                  <c:pt idx="0">
                    <c:v>1.8265847384133276</c:v>
                  </c:pt>
                  <c:pt idx="1">
                    <c:v>8.2035914320018062</c:v>
                  </c:pt>
                </c:numCache>
              </c:numRef>
            </c:plus>
            <c:minus>
              <c:numRef>
                <c:f>ábrák!$X$5:$X$6</c:f>
                <c:numCache>
                  <c:formatCode>General</c:formatCode>
                  <c:ptCount val="2"/>
                  <c:pt idx="0">
                    <c:v>1.8265847384133276</c:v>
                  </c:pt>
                  <c:pt idx="1">
                    <c:v>8.2035914320018062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ábrák!$L$5:$L$6</c:f>
              <c:numCache>
                <c:formatCode>0.00</c:formatCode>
                <c:ptCount val="2"/>
                <c:pt idx="0">
                  <c:v>45.87471537231724</c:v>
                </c:pt>
                <c:pt idx="1">
                  <c:v>70.945987673381666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12FF-4AEC-91BE-192ACBE082D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9"/>
        <c:overlap val="-27"/>
        <c:axId val="408833696"/>
        <c:axId val="408832712"/>
      </c:barChart>
      <c:catAx>
        <c:axId val="408833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408832712"/>
        <c:crosses val="autoZero"/>
        <c:auto val="1"/>
        <c:lblAlgn val="ctr"/>
        <c:lblOffset val="100"/>
        <c:noMultiLvlLbl val="0"/>
      </c:catAx>
      <c:valAx>
        <c:axId val="408832712"/>
        <c:scaling>
          <c:orientation val="minMax"/>
          <c:max val="100"/>
          <c:min val="-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sz="1100" b="1" dirty="0" err="1">
                    <a:solidFill>
                      <a:schemeClr val="tx1"/>
                    </a:solidFill>
                  </a:rPr>
                  <a:t>Biofilmképzés</a:t>
                </a:r>
                <a:r>
                  <a:rPr lang="en-US" sz="1100" b="1" dirty="0">
                    <a:solidFill>
                      <a:schemeClr val="tx1"/>
                    </a:solidFill>
                  </a:rPr>
                  <a:t> gátlás [%]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40883369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1831069977558202E-2"/>
          <c:y val="0.83642092438822591"/>
          <c:w val="0.90816902643229735"/>
          <c:h val="0.15689953034055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2">
          <a:lumMod val="75000"/>
        </a:schemeClr>
      </a:solidFill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58174834675659"/>
          <c:y val="4.8426150121065374E-2"/>
          <c:w val="0.63862122250365971"/>
          <c:h val="0.75609373943819425"/>
        </c:manualLayout>
      </c:layout>
      <c:scatterChart>
        <c:scatterStyle val="lineMarker"/>
        <c:varyColors val="0"/>
        <c:ser>
          <c:idx val="2"/>
          <c:order val="0"/>
          <c:tx>
            <c:v>1. mérési sorozat, korrigált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Munka1!$L$3:$L$19</c:f>
                <c:numCache>
                  <c:formatCode>General</c:formatCode>
                  <c:ptCount val="17"/>
                  <c:pt idx="0">
                    <c:v>8.150000000000001E-3</c:v>
                  </c:pt>
                  <c:pt idx="1">
                    <c:v>9.1000000000000004E-3</c:v>
                  </c:pt>
                  <c:pt idx="2">
                    <c:v>1.525E-2</c:v>
                  </c:pt>
                  <c:pt idx="3">
                    <c:v>1.065E-2</c:v>
                  </c:pt>
                  <c:pt idx="4">
                    <c:v>4.8000000000000004E-3</c:v>
                  </c:pt>
                  <c:pt idx="5">
                    <c:v>5.8500000000000002E-3</c:v>
                  </c:pt>
                  <c:pt idx="6">
                    <c:v>4.7000000000000002E-3</c:v>
                  </c:pt>
                  <c:pt idx="7">
                    <c:v>7.45E-3</c:v>
                  </c:pt>
                  <c:pt idx="8">
                    <c:v>6.5500000000000003E-3</c:v>
                  </c:pt>
                  <c:pt idx="9">
                    <c:v>6.4500000000000009E-3</c:v>
                  </c:pt>
                  <c:pt idx="10">
                    <c:v>7.3999999999999995E-3</c:v>
                  </c:pt>
                  <c:pt idx="11">
                    <c:v>6.0499999999999998E-3</c:v>
                  </c:pt>
                  <c:pt idx="12">
                    <c:v>7.1999999999999998E-3</c:v>
                  </c:pt>
                  <c:pt idx="13">
                    <c:v>1.515E-2</c:v>
                  </c:pt>
                  <c:pt idx="14">
                    <c:v>1.005E-2</c:v>
                  </c:pt>
                  <c:pt idx="15">
                    <c:v>1.47E-2</c:v>
                  </c:pt>
                  <c:pt idx="16">
                    <c:v>6.8999999999999999E-3</c:v>
                  </c:pt>
                </c:numCache>
              </c:numRef>
            </c:plus>
            <c:minus>
              <c:numRef>
                <c:f>Munka1!$L$3:$L$19</c:f>
                <c:numCache>
                  <c:formatCode>General</c:formatCode>
                  <c:ptCount val="17"/>
                  <c:pt idx="0">
                    <c:v>8.150000000000001E-3</c:v>
                  </c:pt>
                  <c:pt idx="1">
                    <c:v>9.1000000000000004E-3</c:v>
                  </c:pt>
                  <c:pt idx="2">
                    <c:v>1.525E-2</c:v>
                  </c:pt>
                  <c:pt idx="3">
                    <c:v>1.065E-2</c:v>
                  </c:pt>
                  <c:pt idx="4">
                    <c:v>4.8000000000000004E-3</c:v>
                  </c:pt>
                  <c:pt idx="5">
                    <c:v>5.8500000000000002E-3</c:v>
                  </c:pt>
                  <c:pt idx="6">
                    <c:v>4.7000000000000002E-3</c:v>
                  </c:pt>
                  <c:pt idx="7">
                    <c:v>7.45E-3</c:v>
                  </c:pt>
                  <c:pt idx="8">
                    <c:v>6.5500000000000003E-3</c:v>
                  </c:pt>
                  <c:pt idx="9">
                    <c:v>6.4500000000000009E-3</c:v>
                  </c:pt>
                  <c:pt idx="10">
                    <c:v>7.3999999999999995E-3</c:v>
                  </c:pt>
                  <c:pt idx="11">
                    <c:v>6.0499999999999998E-3</c:v>
                  </c:pt>
                  <c:pt idx="12">
                    <c:v>7.1999999999999998E-3</c:v>
                  </c:pt>
                  <c:pt idx="13">
                    <c:v>1.515E-2</c:v>
                  </c:pt>
                  <c:pt idx="14">
                    <c:v>1.005E-2</c:v>
                  </c:pt>
                  <c:pt idx="15">
                    <c:v>1.47E-2</c:v>
                  </c:pt>
                  <c:pt idx="16">
                    <c:v>6.8999999999999999E-3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Munka1!$A$3:$A$19</c:f>
              <c:numCache>
                <c:formatCode>General</c:formatCode>
                <c:ptCount val="1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</c:numCache>
            </c:numRef>
          </c:xVal>
          <c:yVal>
            <c:numRef>
              <c:f>Munka1!$D$3:$D$19</c:f>
              <c:numCache>
                <c:formatCode>General</c:formatCode>
                <c:ptCount val="17"/>
                <c:pt idx="0">
                  <c:v>0.23180000000000001</c:v>
                </c:pt>
                <c:pt idx="1">
                  <c:v>0.23404999999999998</c:v>
                </c:pt>
                <c:pt idx="2">
                  <c:v>0.28505000000000003</c:v>
                </c:pt>
                <c:pt idx="3">
                  <c:v>0.22785</c:v>
                </c:pt>
                <c:pt idx="4">
                  <c:v>0.2135</c:v>
                </c:pt>
                <c:pt idx="5">
                  <c:v>0.23349999999999999</c:v>
                </c:pt>
                <c:pt idx="6">
                  <c:v>0.22509999999999999</c:v>
                </c:pt>
                <c:pt idx="7">
                  <c:v>0.21895000000000001</c:v>
                </c:pt>
                <c:pt idx="8">
                  <c:v>0.20800000000000002</c:v>
                </c:pt>
                <c:pt idx="9">
                  <c:v>0.2104</c:v>
                </c:pt>
                <c:pt idx="10">
                  <c:v>0.2064</c:v>
                </c:pt>
                <c:pt idx="11">
                  <c:v>0.20960000000000001</c:v>
                </c:pt>
                <c:pt idx="12">
                  <c:v>0.19980000000000001</c:v>
                </c:pt>
                <c:pt idx="13">
                  <c:v>0.2029</c:v>
                </c:pt>
                <c:pt idx="14">
                  <c:v>0.24035000000000001</c:v>
                </c:pt>
                <c:pt idx="15">
                  <c:v>0.23699999999999999</c:v>
                </c:pt>
                <c:pt idx="16">
                  <c:v>0.20805000000000001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2C8-4E04-9109-8CAC76313877}"/>
            </c:ext>
          </c:extLst>
        </c:ser>
        <c:ser>
          <c:idx val="0"/>
          <c:order val="1"/>
          <c:tx>
            <c:v>2. mérési sorozat, korrigált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19050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Munka1!$AA$3:$AA$19</c:f>
                <c:numCache>
                  <c:formatCode>General</c:formatCode>
                  <c:ptCount val="17"/>
                  <c:pt idx="0">
                    <c:v>8.150000000000001E-3</c:v>
                  </c:pt>
                  <c:pt idx="1">
                    <c:v>1.1950000000000001E-2</c:v>
                  </c:pt>
                  <c:pt idx="2">
                    <c:v>7.7499999999999999E-3</c:v>
                  </c:pt>
                  <c:pt idx="3">
                    <c:v>1.06E-2</c:v>
                  </c:pt>
                  <c:pt idx="4">
                    <c:v>6.8999999999999999E-3</c:v>
                  </c:pt>
                  <c:pt idx="5">
                    <c:v>6.1500000000000001E-3</c:v>
                  </c:pt>
                  <c:pt idx="6">
                    <c:v>1.0499999999999999E-2</c:v>
                  </c:pt>
                  <c:pt idx="7">
                    <c:v>4.0000000000000001E-3</c:v>
                  </c:pt>
                  <c:pt idx="8">
                    <c:v>8.0000000000000002E-3</c:v>
                  </c:pt>
                  <c:pt idx="9">
                    <c:v>1.67E-2</c:v>
                  </c:pt>
                  <c:pt idx="10">
                    <c:v>4.7999999999999996E-3</c:v>
                  </c:pt>
                  <c:pt idx="11">
                    <c:v>9.6000000000000009E-3</c:v>
                  </c:pt>
                  <c:pt idx="12">
                    <c:v>5.7000000000000002E-3</c:v>
                  </c:pt>
                  <c:pt idx="13">
                    <c:v>9.2499999999999995E-3</c:v>
                  </c:pt>
                  <c:pt idx="14">
                    <c:v>5.1000000000000004E-3</c:v>
                  </c:pt>
                  <c:pt idx="15">
                    <c:v>7.7499999999999999E-3</c:v>
                  </c:pt>
                  <c:pt idx="16">
                    <c:v>1.66E-2</c:v>
                  </c:pt>
                </c:numCache>
              </c:numRef>
            </c:plus>
            <c:minus>
              <c:numRef>
                <c:f>Munka1!$AA$3:$AA$19</c:f>
                <c:numCache>
                  <c:formatCode>General</c:formatCode>
                  <c:ptCount val="17"/>
                  <c:pt idx="0">
                    <c:v>8.150000000000001E-3</c:v>
                  </c:pt>
                  <c:pt idx="1">
                    <c:v>1.1950000000000001E-2</c:v>
                  </c:pt>
                  <c:pt idx="2">
                    <c:v>7.7499999999999999E-3</c:v>
                  </c:pt>
                  <c:pt idx="3">
                    <c:v>1.06E-2</c:v>
                  </c:pt>
                  <c:pt idx="4">
                    <c:v>6.8999999999999999E-3</c:v>
                  </c:pt>
                  <c:pt idx="5">
                    <c:v>6.1500000000000001E-3</c:v>
                  </c:pt>
                  <c:pt idx="6">
                    <c:v>1.0499999999999999E-2</c:v>
                  </c:pt>
                  <c:pt idx="7">
                    <c:v>4.0000000000000001E-3</c:v>
                  </c:pt>
                  <c:pt idx="8">
                    <c:v>8.0000000000000002E-3</c:v>
                  </c:pt>
                  <c:pt idx="9">
                    <c:v>1.67E-2</c:v>
                  </c:pt>
                  <c:pt idx="10">
                    <c:v>4.7999999999999996E-3</c:v>
                  </c:pt>
                  <c:pt idx="11">
                    <c:v>9.6000000000000009E-3</c:v>
                  </c:pt>
                  <c:pt idx="12">
                    <c:v>5.7000000000000002E-3</c:v>
                  </c:pt>
                  <c:pt idx="13">
                    <c:v>9.2499999999999995E-3</c:v>
                  </c:pt>
                  <c:pt idx="14">
                    <c:v>5.1000000000000004E-3</c:v>
                  </c:pt>
                  <c:pt idx="15">
                    <c:v>7.7499999999999999E-3</c:v>
                  </c:pt>
                  <c:pt idx="16">
                    <c:v>1.66E-2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Munka1!$A$3:$A$19</c:f>
              <c:numCache>
                <c:formatCode>General</c:formatCode>
                <c:ptCount val="1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</c:numCache>
            </c:numRef>
          </c:xVal>
          <c:yVal>
            <c:numRef>
              <c:f>Munka1!$R$3:$R$19</c:f>
              <c:numCache>
                <c:formatCode>General</c:formatCode>
                <c:ptCount val="17"/>
                <c:pt idx="0">
                  <c:v>0.23180000000000001</c:v>
                </c:pt>
                <c:pt idx="1">
                  <c:v>0.20465</c:v>
                </c:pt>
                <c:pt idx="2">
                  <c:v>0.191</c:v>
                </c:pt>
                <c:pt idx="3">
                  <c:v>0.20615</c:v>
                </c:pt>
                <c:pt idx="4">
                  <c:v>0.20035</c:v>
                </c:pt>
                <c:pt idx="5">
                  <c:v>0.19700000000000001</c:v>
                </c:pt>
                <c:pt idx="6">
                  <c:v>0.22639999999999999</c:v>
                </c:pt>
                <c:pt idx="7">
                  <c:v>0.18190000000000001</c:v>
                </c:pt>
                <c:pt idx="8">
                  <c:v>0.20415</c:v>
                </c:pt>
                <c:pt idx="9">
                  <c:v>0.2359</c:v>
                </c:pt>
                <c:pt idx="10">
                  <c:v>0.1953</c:v>
                </c:pt>
                <c:pt idx="11">
                  <c:v>0.22305</c:v>
                </c:pt>
                <c:pt idx="12">
                  <c:v>0.15604999999999999</c:v>
                </c:pt>
                <c:pt idx="13">
                  <c:v>0.19214999999999999</c:v>
                </c:pt>
                <c:pt idx="14">
                  <c:v>0.18409999999999999</c:v>
                </c:pt>
                <c:pt idx="15">
                  <c:v>0.14765</c:v>
                </c:pt>
                <c:pt idx="16">
                  <c:v>0.29944999999999999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2C8-4E04-9109-8CAC763138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8796016"/>
        <c:axId val="998797680"/>
      </c:scatterChart>
      <c:valAx>
        <c:axId val="998796016"/>
        <c:scaling>
          <c:orientation val="minMax"/>
          <c:max val="17"/>
          <c:min val="0"/>
        </c:scaling>
        <c:delete val="0"/>
        <c:axPos val="b"/>
        <c:majorGridlines>
          <c:spPr>
            <a:ln w="1270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hu-HU"/>
                  <a:t>Próbatestek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hu-HU"/>
          </a:p>
        </c:txPr>
        <c:crossAx val="998797680"/>
        <c:crosses val="autoZero"/>
        <c:crossBetween val="midCat"/>
        <c:majorUnit val="1"/>
      </c:valAx>
      <c:valAx>
        <c:axId val="998797680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hu-HU" sz="1600" dirty="0"/>
                  <a:t>𝜇</a:t>
                </a:r>
                <a:r>
                  <a:rPr lang="hu-HU" sz="1600" baseline="-25000" dirty="0"/>
                  <a:t>s</a:t>
                </a:r>
                <a:r>
                  <a:rPr lang="hu-HU" sz="1600" dirty="0"/>
                  <a:t> [-]</a:t>
                </a:r>
              </a:p>
            </c:rich>
          </c:tx>
          <c:layout>
            <c:manualLayout>
              <c:xMode val="edge"/>
              <c:yMode val="edge"/>
              <c:x val="0"/>
              <c:y val="0.34985907063427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hu-HU"/>
          </a:p>
        </c:txPr>
        <c:crossAx val="998796016"/>
        <c:crosses val="autoZero"/>
        <c:crossBetween val="midCat"/>
      </c:valAx>
      <c:spPr>
        <a:noFill/>
        <a:ln w="12700">
          <a:solidFill>
            <a:schemeClr val="bg1">
              <a:lumMod val="6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.77339414262115924"/>
          <c:y val="0.32445451252337676"/>
          <c:w val="0.22660585737884076"/>
          <c:h val="0.361861263073679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12700" cap="flat" cmpd="sng" algn="ctr">
      <a:noFill/>
      <a:round/>
    </a:ln>
    <a:effectLst/>
  </c:spPr>
  <c:txPr>
    <a:bodyPr/>
    <a:lstStyle/>
    <a:p>
      <a:pPr>
        <a:defRPr sz="1300">
          <a:solidFill>
            <a:schemeClr val="tx1">
              <a:lumMod val="95000"/>
              <a:lumOff val="5000"/>
            </a:schemeClr>
          </a:solidFill>
          <a:latin typeface="+mj-lt"/>
        </a:defRPr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5982C-2933-4202-9F34-7292EB6F9DBC}" type="datetimeFigureOut">
              <a:rPr lang="hu-HU" smtClean="0"/>
              <a:t>2023. 09. 14.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C7752-924F-4139-9611-3DA77F56029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0825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kutatómunka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során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megvizsgáltuk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hogy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töltött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arany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nanorészecskék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milyen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hatékonysággal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jutnak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be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rákos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sejtek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belsejébe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Vizsgáltuk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töltöttség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és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méret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hatását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penetrációra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Megállapítottuk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hogy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4-5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nanométeres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és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pozitívan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töltött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részecskéket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veszik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fel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sejtek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leghatékonyabban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Ez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hatás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sejtek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felszínének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enzimes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emésztésével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még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jobban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elősegíthető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CBE12-E991-4232-85C8-2D2D3684447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481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Az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edzés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közbeni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vérkoncentráció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jól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ismert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jelenség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azonban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nem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világos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hogy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dehidratáció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milyen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mértékben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játszik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szerepet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Tanulmányunkban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dehidratáció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hatását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vizsgáltuk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az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edzés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okozta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hemokoncentrációra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vérmarkerek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változásait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vizsgáltuk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akut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maximális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terhelés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során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hidratált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és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dehidratált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állapotban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dehidrációt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edzéssel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értük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120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perces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extenzív-aerob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előterhelés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során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hidratáltsági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állapotnak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nem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volt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hatása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hemokoncentráció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dinamikájára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sem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hidratált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sem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dehidratált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terhelés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során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dehidratációnak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nem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volt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hatása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hemokoncentrációra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vagy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hemodilúcióra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regenerációs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időszakban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azonban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plazma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ozmolalitása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nem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követte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hemoglobin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és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hematokrit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megfelelő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csökkenését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dehidratált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csoportban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Adataink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alapján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metabolikus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termékek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által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indukált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ozmolalitás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nem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játszhat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jelentős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szerepet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hemokoncentráció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és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az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edzés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utáni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hemodilúció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szabályozásában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Eredményeinkből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arra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következtethetünk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hogy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hemokoncentráció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elsősorban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az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edzés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intenzitásától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függ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CBE12-E991-4232-85C8-2D2D3684447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177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2A74B-1338-4B56-A241-80F6E2DE69E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76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projekt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keretében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kifejlesztettünk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egy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olyan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módszert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amellyel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szerves-fémkoordinációs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vázszerkezeteket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(MOF-ok)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lehet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előállítani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glicerin-karbonát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oldószerben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glicerin-karbonát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egyre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nagyobb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érdeklődést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vált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ki, mint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új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potenciális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környezetbarát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oldószer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mert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könnyen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előállítható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szén-dioxid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és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glicerin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különösen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ami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biodízelgyártásból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származik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reakciójával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A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kidolgozott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módszer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könnyen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átültethető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anyagcsaládok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előállításra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is (pl.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fém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nanorészecskék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CBE12-E991-4232-85C8-2D2D3684447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779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1.</a:t>
            </a:r>
          </a:p>
          <a:p>
            <a:r>
              <a:rPr lang="hu-HU" dirty="0" err="1"/>
              <a:t>Poli</a:t>
            </a:r>
            <a:r>
              <a:rPr lang="hu-HU" dirty="0"/>
              <a:t>(</a:t>
            </a:r>
            <a:r>
              <a:rPr lang="hu-HU" dirty="0" err="1"/>
              <a:t>vinil</a:t>
            </a:r>
            <a:r>
              <a:rPr lang="hu-HU" dirty="0"/>
              <a:t>-alkohol) (PVA) és mucin tartalmú PVA </a:t>
            </a:r>
            <a:r>
              <a:rPr lang="hu-HU" dirty="0" err="1"/>
              <a:t>hidrogéleket</a:t>
            </a:r>
            <a:r>
              <a:rPr lang="hu-HU" dirty="0"/>
              <a:t> (</a:t>
            </a:r>
            <a:r>
              <a:rPr lang="hu-HU" dirty="0" err="1"/>
              <a:t>Muc</a:t>
            </a:r>
            <a:r>
              <a:rPr lang="hu-HU" dirty="0"/>
              <a:t>/PVA) </a:t>
            </a:r>
            <a:r>
              <a:rPr lang="hu-HU" dirty="0" err="1"/>
              <a:t>fagyasztásos-olvasztásos</a:t>
            </a:r>
            <a:r>
              <a:rPr lang="hu-HU" dirty="0"/>
              <a:t> </a:t>
            </a:r>
            <a:r>
              <a:rPr lang="hu-HU" dirty="0" err="1"/>
              <a:t>gélesítéssel</a:t>
            </a:r>
            <a:r>
              <a:rPr lang="hu-HU" dirty="0"/>
              <a:t> állítottunk elő. A </a:t>
            </a:r>
            <a:r>
              <a:rPr lang="hu-HU" dirty="0" err="1"/>
              <a:t>Muc</a:t>
            </a:r>
            <a:r>
              <a:rPr lang="hu-HU" dirty="0"/>
              <a:t>/PVA és PVA </a:t>
            </a:r>
            <a:r>
              <a:rPr lang="hu-HU" dirty="0" err="1"/>
              <a:t>hidrogélek</a:t>
            </a:r>
            <a:r>
              <a:rPr lang="hu-HU" dirty="0"/>
              <a:t> hasonló mechanikai tulajdonságokkal és </a:t>
            </a:r>
            <a:r>
              <a:rPr lang="hu-HU" dirty="0" err="1"/>
              <a:t>viszkoelasztikus</a:t>
            </a:r>
            <a:r>
              <a:rPr lang="hu-HU" dirty="0"/>
              <a:t> relaxációs viselkedéssel rendelkeztek. Igazoltuk az elektrosztatikus kölcsönhatás szerepét a </a:t>
            </a:r>
            <a:r>
              <a:rPr lang="hu-HU" dirty="0" err="1"/>
              <a:t>mukoadhezió</a:t>
            </a:r>
            <a:r>
              <a:rPr lang="hu-HU" dirty="0"/>
              <a:t> során.</a:t>
            </a:r>
          </a:p>
          <a:p>
            <a:r>
              <a:rPr lang="hu-HU" dirty="0"/>
              <a:t>2.</a:t>
            </a:r>
          </a:p>
          <a:p>
            <a:r>
              <a:rPr lang="hu-HU" dirty="0"/>
              <a:t>In situ </a:t>
            </a:r>
            <a:r>
              <a:rPr lang="hu-HU" dirty="0" err="1"/>
              <a:t>gélesedő</a:t>
            </a:r>
            <a:r>
              <a:rPr lang="hu-HU" dirty="0"/>
              <a:t> kationos töltésű </a:t>
            </a:r>
            <a:r>
              <a:rPr lang="hu-HU" dirty="0" err="1"/>
              <a:t>tiolált</a:t>
            </a:r>
            <a:r>
              <a:rPr lang="hu-HU" dirty="0"/>
              <a:t> </a:t>
            </a:r>
            <a:r>
              <a:rPr lang="hu-HU" dirty="0" err="1"/>
              <a:t>poliaszpartamidokat</a:t>
            </a:r>
            <a:r>
              <a:rPr lang="hu-HU" dirty="0"/>
              <a:t> kétféle szintetikus úton állítottunk elő,  1) </a:t>
            </a:r>
            <a:r>
              <a:rPr lang="hu-HU" dirty="0" err="1"/>
              <a:t>ciszteaminnal</a:t>
            </a:r>
            <a:r>
              <a:rPr lang="hu-HU" dirty="0"/>
              <a:t>, illetve 2) új megközelítésként </a:t>
            </a:r>
            <a:r>
              <a:rPr lang="hu-HU" dirty="0" err="1"/>
              <a:t>tiolaktonnal</a:t>
            </a:r>
            <a:r>
              <a:rPr lang="hu-HU" dirty="0"/>
              <a:t> történő módosítással. A </a:t>
            </a:r>
            <a:r>
              <a:rPr lang="hu-HU" dirty="0" err="1"/>
              <a:t>tiolaktonnal</a:t>
            </a:r>
            <a:r>
              <a:rPr lang="hu-HU" dirty="0"/>
              <a:t> módosított </a:t>
            </a:r>
            <a:r>
              <a:rPr lang="hu-HU" dirty="0" err="1"/>
              <a:t>poliaszpartamidok</a:t>
            </a:r>
            <a:r>
              <a:rPr lang="hu-HU" dirty="0"/>
              <a:t> gyorsabb </a:t>
            </a:r>
            <a:r>
              <a:rPr lang="hu-HU" dirty="0" err="1"/>
              <a:t>gélesedést</a:t>
            </a:r>
            <a:r>
              <a:rPr lang="hu-HU" dirty="0"/>
              <a:t> mutatnak és merevebb géleket eredményeznek. Ezek az in situ </a:t>
            </a:r>
            <a:r>
              <a:rPr lang="hu-HU" dirty="0" err="1"/>
              <a:t>gélesedő</a:t>
            </a:r>
            <a:r>
              <a:rPr lang="hu-HU" dirty="0"/>
              <a:t> polimerek injektálható, gyorsan </a:t>
            </a:r>
            <a:r>
              <a:rPr lang="hu-HU" dirty="0" err="1"/>
              <a:t>gélesedő</a:t>
            </a:r>
            <a:r>
              <a:rPr lang="hu-HU" dirty="0"/>
              <a:t> készítményekként alkalmazhatók különböző töltésű </a:t>
            </a:r>
            <a:r>
              <a:rPr lang="hu-HU" dirty="0" err="1"/>
              <a:t>makromolekuláris</a:t>
            </a:r>
            <a:r>
              <a:rPr lang="hu-HU" dirty="0"/>
              <a:t> hatóanyagok leadására.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2A74B-1338-4B56-A241-80F6E2DE69E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05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CA2F5B7A-C89B-3036-F127-201DE8973A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99172" y="1406855"/>
            <a:ext cx="3892828" cy="261425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F4801B9-CA02-5ABE-E038-6535EFE7AC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205119"/>
            <a:ext cx="9151621" cy="165302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1BC17D5-D7FE-533C-04C0-FEDA9D9AB9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09639" y="5205119"/>
            <a:ext cx="3963886" cy="167640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3941ADF4-3822-E94C-04FE-72223BB137E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406812"/>
            <a:ext cx="9257725" cy="1316923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C8CDDD80-1AFD-D064-CA60-17167053874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2704190"/>
            <a:ext cx="9011226" cy="1316924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CCA9C523-AE06-8FAA-DE69-0DE73165AE1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89925" y="-1"/>
            <a:ext cx="11644369" cy="1190626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1BC6A02C-2E70-B8B7-1AAC-BE280DFA566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8475" y="5813924"/>
            <a:ext cx="8249225" cy="1012024"/>
          </a:xfrm>
          <a:prstGeom prst="rect">
            <a:avLst/>
          </a:prstGeom>
        </p:spPr>
      </p:pic>
      <p:sp>
        <p:nvSpPr>
          <p:cNvPr id="18" name="Cím 17">
            <a:extLst>
              <a:ext uri="{FF2B5EF4-FFF2-40B4-BE49-F238E27FC236}">
                <a16:creationId xmlns:a16="http://schemas.microsoft.com/office/drawing/2014/main" id="{598FB7E3-99AB-7136-C258-C56F4639A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02" y="1424248"/>
            <a:ext cx="10515600" cy="1325563"/>
          </a:xfrm>
        </p:spPr>
        <p:txBody>
          <a:bodyPr>
            <a:normAutofit/>
          </a:bodyPr>
          <a:lstStyle>
            <a:lvl1pPr>
              <a:defRPr lang="hu-HU" sz="4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u-HU" dirty="0"/>
              <a:t>Mintacím szerkesztése</a:t>
            </a:r>
          </a:p>
        </p:txBody>
      </p:sp>
      <p:sp>
        <p:nvSpPr>
          <p:cNvPr id="22" name="Szöveg helye 21">
            <a:extLst>
              <a:ext uri="{FF2B5EF4-FFF2-40B4-BE49-F238E27FC236}">
                <a16:creationId xmlns:a16="http://schemas.microsoft.com/office/drawing/2014/main" id="{95575E32-A7F2-0049-89BA-551196130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302" y="2758534"/>
            <a:ext cx="8196837" cy="794183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hu-HU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 marL="1828800" indent="0">
              <a:buNone/>
              <a:defRPr/>
            </a:lvl5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2800" dirty="0"/>
              <a:t>Szerző, Kutatócsoport</a:t>
            </a:r>
            <a:r>
              <a:rPr lang="hu-HU" dirty="0"/>
              <a:t> szerkesztése</a:t>
            </a:r>
          </a:p>
        </p:txBody>
      </p:sp>
      <p:sp>
        <p:nvSpPr>
          <p:cNvPr id="23" name="Szöveg helye 21">
            <a:extLst>
              <a:ext uri="{FF2B5EF4-FFF2-40B4-BE49-F238E27FC236}">
                <a16:creationId xmlns:a16="http://schemas.microsoft.com/office/drawing/2014/main" id="{8DCA4F6D-292F-5366-BEAB-D78C155814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8301" y="3429000"/>
            <a:ext cx="8196837" cy="794183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hu-HU" sz="4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5pPr marL="1828800" indent="0">
              <a:buNone/>
              <a:defRPr/>
            </a:lvl5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2800" dirty="0"/>
              <a:t>Kar </a:t>
            </a:r>
            <a:r>
              <a:rPr lang="hu-HU" dirty="0"/>
              <a:t>szerkesztése</a:t>
            </a:r>
          </a:p>
        </p:txBody>
      </p:sp>
      <p:pic>
        <p:nvPicPr>
          <p:cNvPr id="6" name="Kép 5" descr="A képen épület, szöveg, fekete-fehér látható&#10;&#10;Automatikusan generált leírás">
            <a:extLst>
              <a:ext uri="{FF2B5EF4-FFF2-40B4-BE49-F238E27FC236}">
                <a16:creationId xmlns:a16="http://schemas.microsoft.com/office/drawing/2014/main" id="{12CCCA88-01E3-9608-83C2-42D136C4718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5" y="5262957"/>
            <a:ext cx="2462745" cy="81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58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ép 24">
            <a:extLst>
              <a:ext uri="{FF2B5EF4-FFF2-40B4-BE49-F238E27FC236}">
                <a16:creationId xmlns:a16="http://schemas.microsoft.com/office/drawing/2014/main" id="{131C90A3-B0B3-EB5A-3113-569A996E0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5825861"/>
            <a:ext cx="10788564" cy="1032279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0EDD1F30-97AE-1D09-8D7F-8E0B9667D4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7399" y="5825861"/>
            <a:ext cx="2496125" cy="1055657"/>
          </a:xfrm>
          <a:prstGeom prst="rect">
            <a:avLst/>
          </a:prstGeom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id="{F29E9D64-8A79-30FD-1AC0-91F2A5706F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475" y="5813924"/>
            <a:ext cx="8249225" cy="1012024"/>
          </a:xfrm>
          <a:prstGeom prst="rect">
            <a:avLst/>
          </a:prstGeom>
        </p:spPr>
      </p:pic>
      <p:sp>
        <p:nvSpPr>
          <p:cNvPr id="28" name="Tartalom helye 27">
            <a:extLst>
              <a:ext uri="{FF2B5EF4-FFF2-40B4-BE49-F238E27FC236}">
                <a16:creationId xmlns:a16="http://schemas.microsoft.com/office/drawing/2014/main" id="{DE655462-4627-F706-13F0-1430FF1330B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1975" y="1371600"/>
            <a:ext cx="11068050" cy="3886200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2" name="Cím helye 1">
            <a:extLst>
              <a:ext uri="{FF2B5EF4-FFF2-40B4-BE49-F238E27FC236}">
                <a16:creationId xmlns:a16="http://schemas.microsoft.com/office/drawing/2014/main" id="{BCD1C798-A638-9DEC-FAF5-5DEF16871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25" y="101600"/>
            <a:ext cx="11644369" cy="979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/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46473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66DEA-F7F8-69C5-E816-D8F5F17F56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15C41B-6401-96BB-4D4E-4E9DDE6DCD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B9FF0-234B-2A83-D52F-354A0C928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264B1-6FA3-4163-B088-427282337970}" type="datetimeFigureOut">
              <a:rPr lang="en-GB" smtClean="0"/>
              <a:t>14/09/2023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37C1F-C5AE-1337-237A-B473975C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E14FF-F297-8B6E-295A-6B2FD91DD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9F5DD-AB9E-44F1-9691-3ED3086FED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011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2023. 09. 14.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3920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5DD81-8942-40CD-BFA3-62358CD136CB}" type="datetimeFigureOut">
              <a:rPr lang="en-GB" smtClean="0"/>
              <a:t>14/09/2023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9340-163A-415C-88D0-5857FE2B8F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459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4612AB63-5539-4795-9915-12C62C693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DB6675F-E272-44EC-8356-7A38DBC91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2700649-C6BB-46DA-A390-0B11FEAD09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75C74-7A29-430B-9E1D-0AA9248AF69D}" type="datetimeFigureOut">
              <a:rPr lang="hu-HU" smtClean="0"/>
              <a:t>2023. 09. 14.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A566DA5-240F-437B-9861-059055803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4210627-A6C3-4920-AB76-022D16E888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7536F-287C-4B50-8858-8BDDE19469C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502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emf"/><Relationship Id="rId9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6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gif"/><Relationship Id="rId4" Type="http://schemas.openxmlformats.org/officeDocument/2006/relationships/image" Target="../media/image7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jpeg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hyperlink" Target="https://doi.org/10.3390/molecules27113603" TargetMode="Externa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DBD889-91D9-1459-F972-F8A433CF2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75482" y="1416011"/>
            <a:ext cx="10515600" cy="1325563"/>
          </a:xfrm>
        </p:spPr>
        <p:txBody>
          <a:bodyPr/>
          <a:lstStyle/>
          <a:p>
            <a:pPr algn="ctr"/>
            <a:r>
              <a:rPr lang="hu-HU" dirty="0"/>
              <a:t>Mérnöki megoldások az egészség szolgálatában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7177" y="2776152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/>
              <a:t>Szarka András</a:t>
            </a:r>
          </a:p>
          <a:p>
            <a:pPr algn="ctr"/>
            <a:r>
              <a:rPr lang="hu-HU" sz="3600" dirty="0"/>
              <a:t>egyetemi tanár, tématerületi vezető</a:t>
            </a:r>
          </a:p>
        </p:txBody>
      </p:sp>
    </p:spTree>
    <p:extLst>
      <p:ext uri="{BB962C8B-B14F-4D97-AF65-F5344CB8AC3E}">
        <p14:creationId xmlns:p14="http://schemas.microsoft.com/office/powerpoint/2010/main" val="3871806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3C4E2C-8B93-459E-8C03-46C18CAB6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27" y="-53606"/>
            <a:ext cx="13066130" cy="1325563"/>
          </a:xfrm>
        </p:spPr>
        <p:txBody>
          <a:bodyPr>
            <a:normAutofit/>
          </a:bodyPr>
          <a:lstStyle/>
          <a:p>
            <a:r>
              <a:rPr lang="hu-HU" sz="2800" b="1" dirty="0">
                <a:latin typeface="+mn-lt"/>
              </a:rPr>
              <a:t>Glükóz-</a:t>
            </a:r>
            <a:r>
              <a:rPr lang="hu-HU" sz="2800" b="1" dirty="0" err="1">
                <a:latin typeface="+mn-lt"/>
              </a:rPr>
              <a:t>monohidrát</a:t>
            </a:r>
            <a:r>
              <a:rPr lang="hu-HU" sz="2800" b="1" dirty="0">
                <a:latin typeface="+mn-lt"/>
              </a:rPr>
              <a:t> folyamatos ikercsigás gyúrása jól gördülő és </a:t>
            </a:r>
            <a:r>
              <a:rPr lang="hu-HU" sz="2800" b="1" dirty="0" err="1">
                <a:latin typeface="+mn-lt"/>
              </a:rPr>
              <a:t>tablettázható</a:t>
            </a:r>
            <a:r>
              <a:rPr lang="hu-HU" sz="2800" b="1" dirty="0">
                <a:latin typeface="+mn-lt"/>
              </a:rPr>
              <a:t> granulátum előállítására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2BAFB90-C730-8F59-0540-E12EC8F15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479" y="1430268"/>
            <a:ext cx="4454762" cy="212596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3558DFF-5F1C-C299-A5BA-DB46CC3E16D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0268"/>
            <a:ext cx="3151948" cy="198615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EF8C9DE-FF36-3477-E2C9-5BA344E52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242" y="1312054"/>
            <a:ext cx="3590660" cy="207258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A005846-4F0A-B91F-2D2B-074E0B1885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677" y="4382060"/>
            <a:ext cx="3005225" cy="2555996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9404454D-9E16-3353-576F-FA21DE066B22}"/>
              </a:ext>
            </a:extLst>
          </p:cNvPr>
          <p:cNvSpPr txBox="1"/>
          <p:nvPr/>
        </p:nvSpPr>
        <p:spPr>
          <a:xfrm>
            <a:off x="130712" y="3781895"/>
            <a:ext cx="3734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cs typeface="Times New Roman" panose="02020603050405020304" pitchFamily="18" charset="0"/>
              </a:rPr>
              <a:t>Kristályosított glükóz por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hu-HU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Rossz gördülékenység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hu-HU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Rossz </a:t>
            </a:r>
            <a:r>
              <a:rPr lang="hu-HU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tablettázhatóság</a:t>
            </a:r>
            <a:endParaRPr lang="hu-HU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15A898EC-D724-8F51-2996-ED51BF866E2E}"/>
              </a:ext>
            </a:extLst>
          </p:cNvPr>
          <p:cNvSpPr txBox="1"/>
          <p:nvPr/>
        </p:nvSpPr>
        <p:spPr>
          <a:xfrm>
            <a:off x="9039983" y="3340225"/>
            <a:ext cx="3528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cs typeface="Times New Roman" panose="02020603050405020304" pitchFamily="18" charset="0"/>
              </a:rPr>
              <a:t>Glükóz granulátum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hu-HU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Jó gördülékenység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hu-HU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Jó </a:t>
            </a:r>
            <a:r>
              <a:rPr lang="hu-HU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tablettázhatóság</a:t>
            </a:r>
            <a:endParaRPr lang="hu-HU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endParaRPr lang="hu-HU" sz="2400" dirty="0">
              <a:cs typeface="Times New Roman" panose="02020603050405020304" pitchFamily="18" charset="0"/>
            </a:endParaRPr>
          </a:p>
        </p:txBody>
      </p:sp>
      <p:sp>
        <p:nvSpPr>
          <p:cNvPr id="10" name="Jobbra nyíl 11">
            <a:extLst>
              <a:ext uri="{FF2B5EF4-FFF2-40B4-BE49-F238E27FC236}">
                <a16:creationId xmlns:a16="http://schemas.microsoft.com/office/drawing/2014/main" id="{90053EF9-C721-F106-46D9-DE736D9EEFB1}"/>
              </a:ext>
            </a:extLst>
          </p:cNvPr>
          <p:cNvSpPr/>
          <p:nvPr/>
        </p:nvSpPr>
        <p:spPr>
          <a:xfrm>
            <a:off x="3129799" y="2423346"/>
            <a:ext cx="590680" cy="464598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/>
          </a:p>
        </p:txBody>
      </p:sp>
      <p:sp>
        <p:nvSpPr>
          <p:cNvPr id="11" name="Jobbra nyíl 11">
            <a:extLst>
              <a:ext uri="{FF2B5EF4-FFF2-40B4-BE49-F238E27FC236}">
                <a16:creationId xmlns:a16="http://schemas.microsoft.com/office/drawing/2014/main" id="{5C07C5E1-862E-060E-0B56-51840B90D6DD}"/>
              </a:ext>
            </a:extLst>
          </p:cNvPr>
          <p:cNvSpPr/>
          <p:nvPr/>
        </p:nvSpPr>
        <p:spPr>
          <a:xfrm>
            <a:off x="8175241" y="2337704"/>
            <a:ext cx="590680" cy="464598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167AA014-EC22-CEF4-2B58-EC3B7B2E6374}"/>
              </a:ext>
            </a:extLst>
          </p:cNvPr>
          <p:cNvSpPr txBox="1"/>
          <p:nvPr/>
        </p:nvSpPr>
        <p:spPr>
          <a:xfrm>
            <a:off x="3760552" y="3868050"/>
            <a:ext cx="61872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cs typeface="Times New Roman" panose="02020603050405020304" pitchFamily="18" charset="0"/>
              </a:rPr>
              <a:t>Benyújtott szabadalom</a:t>
            </a:r>
            <a:r>
              <a:rPr lang="hu-HU" sz="2400" dirty="0">
                <a:cs typeface="Times New Roman" panose="02020603050405020304" pitchFamily="18" charset="0"/>
              </a:rPr>
              <a:t>:</a:t>
            </a:r>
          </a:p>
          <a:p>
            <a:r>
              <a:rPr lang="hu-HU" sz="2400" dirty="0">
                <a:cs typeface="Times New Roman" panose="02020603050405020304" pitchFamily="18" charset="0"/>
              </a:rPr>
              <a:t>HU-P 21 00393</a:t>
            </a:r>
          </a:p>
          <a:p>
            <a:r>
              <a:rPr lang="hu-HU" sz="2400" dirty="0">
                <a:cs typeface="Times New Roman" panose="02020603050405020304" pitchFamily="18" charset="0"/>
              </a:rPr>
              <a:t>Eljárás dextróz-</a:t>
            </a:r>
            <a:r>
              <a:rPr lang="hu-HU" sz="2400" dirty="0" err="1">
                <a:cs typeface="Times New Roman" panose="02020603050405020304" pitchFamily="18" charset="0"/>
              </a:rPr>
              <a:t>monohidrát</a:t>
            </a:r>
            <a:r>
              <a:rPr lang="hu-HU" sz="2400" dirty="0">
                <a:cs typeface="Times New Roman" panose="02020603050405020304" pitchFamily="18" charset="0"/>
              </a:rPr>
              <a:t> folyamatos granulálására a gördülékenység és </a:t>
            </a:r>
            <a:r>
              <a:rPr lang="hu-HU" sz="2400" dirty="0" err="1">
                <a:cs typeface="Times New Roman" panose="02020603050405020304" pitchFamily="18" charset="0"/>
              </a:rPr>
              <a:t>tablettázhatóság</a:t>
            </a:r>
            <a:r>
              <a:rPr lang="hu-HU" sz="2400" dirty="0">
                <a:cs typeface="Times New Roman" panose="02020603050405020304" pitchFamily="18" charset="0"/>
              </a:rPr>
              <a:t> javítása céljából</a:t>
            </a:r>
          </a:p>
          <a:p>
            <a:endParaRPr lang="hu-HU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13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531" y="858173"/>
            <a:ext cx="6262129" cy="33375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1427" y="516300"/>
            <a:ext cx="656016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ea typeface="Calibri" panose="020F0502020204030204" pitchFamily="34" charset="0"/>
                <a:cs typeface="Calibri" panose="020F0502020204030204" pitchFamily="34" charset="0"/>
              </a:rPr>
              <a:t>Új </a:t>
            </a:r>
            <a:r>
              <a:rPr lang="hu-HU" sz="2400" b="1" dirty="0" err="1">
                <a:ea typeface="Calibri" panose="020F0502020204030204" pitchFamily="34" charset="0"/>
                <a:cs typeface="Calibri" panose="020F0502020204030204" pitchFamily="34" charset="0"/>
              </a:rPr>
              <a:t>biokatalizátorok</a:t>
            </a:r>
            <a:r>
              <a:rPr lang="hu-HU" sz="2400" b="1" dirty="0">
                <a:ea typeface="Calibri" panose="020F0502020204030204" pitchFamily="34" charset="0"/>
                <a:cs typeface="Calibri" panose="020F0502020204030204" pitchFamily="34" charset="0"/>
              </a:rPr>
              <a:t> felhasználása módosítása</a:t>
            </a:r>
          </a:p>
          <a:p>
            <a:endParaRPr lang="hu-HU" sz="24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Enzimek</a:t>
            </a:r>
          </a:p>
          <a:p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Egész sejtes rendszerek</a:t>
            </a:r>
          </a:p>
          <a:p>
            <a:endParaRPr lang="hu-HU" sz="24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sz="24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Szerkezet alapú fehérjemodellezés, </a:t>
            </a:r>
            <a:r>
              <a:rPr lang="hu-HU" sz="2400" b="1" dirty="0">
                <a:ea typeface="Calibri" panose="020F0502020204030204" pitchFamily="34" charset="0"/>
                <a:cs typeface="Calibri" panose="020F0502020204030204" pitchFamily="34" charset="0"/>
              </a:rPr>
              <a:t>enzimmérnökség</a:t>
            </a:r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i módszerek: enzim aktivitás, szelektivitás, stabilitás tervezett javítása.</a:t>
            </a:r>
          </a:p>
          <a:p>
            <a:r>
              <a:rPr lang="hu-HU" sz="2400" b="1" dirty="0">
                <a:ea typeface="Calibri" panose="020F0502020204030204" pitchFamily="34" charset="0"/>
                <a:cs typeface="Calibri" panose="020F0502020204030204" pitchFamily="34" charset="0"/>
              </a:rPr>
              <a:t>Új </a:t>
            </a:r>
            <a:r>
              <a:rPr lang="hu-HU" sz="2400" b="1" dirty="0" err="1">
                <a:ea typeface="Calibri" panose="020F0502020204030204" pitchFamily="34" charset="0"/>
                <a:cs typeface="Calibri" panose="020F0502020204030204" pitchFamily="34" charset="0"/>
              </a:rPr>
              <a:t>bioreaktor</a:t>
            </a:r>
            <a:r>
              <a:rPr lang="hu-HU" sz="2400" b="1" dirty="0">
                <a:ea typeface="Calibri" panose="020F0502020204030204" pitchFamily="34" charset="0"/>
                <a:cs typeface="Calibri" panose="020F0502020204030204" pitchFamily="34" charset="0"/>
              </a:rPr>
              <a:t>-rendszerek fejlesztése:</a:t>
            </a:r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 új mágneses </a:t>
            </a:r>
            <a:r>
              <a:rPr lang="hu-HU" sz="2400" dirty="0" err="1">
                <a:ea typeface="Calibri" panose="020F0502020204030204" pitchFamily="34" charset="0"/>
                <a:cs typeface="Calibri" panose="020F0502020204030204" pitchFamily="34" charset="0"/>
              </a:rPr>
              <a:t>nanorészecske</a:t>
            </a:r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 ill. </a:t>
            </a:r>
            <a:r>
              <a:rPr lang="hu-HU" sz="2400" dirty="0" err="1">
                <a:ea typeface="Calibri" panose="020F0502020204030204" pitchFamily="34" charset="0"/>
                <a:cs typeface="Calibri" panose="020F0502020204030204" pitchFamily="34" charset="0"/>
              </a:rPr>
              <a:t>nanoszál</a:t>
            </a:r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 alapó </a:t>
            </a:r>
            <a:r>
              <a:rPr lang="hu-HU" sz="2400" dirty="0" err="1">
                <a:ea typeface="Calibri" panose="020F0502020204030204" pitchFamily="34" charset="0"/>
                <a:cs typeface="Calibri" panose="020F0502020204030204" pitchFamily="34" charset="0"/>
              </a:rPr>
              <a:t>átfolyásos</a:t>
            </a:r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 reaktorok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4179860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B96462C0-B92A-A2CF-FF80-AB69C11A62D8}"/>
              </a:ext>
            </a:extLst>
          </p:cNvPr>
          <p:cNvGrpSpPr/>
          <p:nvPr/>
        </p:nvGrpSpPr>
        <p:grpSpPr>
          <a:xfrm>
            <a:off x="165717" y="254327"/>
            <a:ext cx="11939846" cy="6442028"/>
            <a:chOff x="165717" y="254327"/>
            <a:chExt cx="11939846" cy="644202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0FCA3CE-5673-7104-BB5E-350A7222C311}"/>
                </a:ext>
              </a:extLst>
            </p:cNvPr>
            <p:cNvGrpSpPr/>
            <p:nvPr/>
          </p:nvGrpSpPr>
          <p:grpSpPr>
            <a:xfrm>
              <a:off x="165717" y="1130554"/>
              <a:ext cx="11706919" cy="4191012"/>
              <a:chOff x="0" y="685727"/>
              <a:chExt cx="11706919" cy="419101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88AF95D-B2EF-4750-E90F-49A06A01C4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5153" t="3937" r="25482" b="12684"/>
              <a:stretch/>
            </p:blipFill>
            <p:spPr>
              <a:xfrm>
                <a:off x="8436470" y="1483403"/>
                <a:ext cx="3270449" cy="2712517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E65499B-3FDA-960A-4C91-DE75D4A835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8225" t="9071" r="27693" b="15511"/>
              <a:stretch/>
            </p:blipFill>
            <p:spPr>
              <a:xfrm>
                <a:off x="2645902" y="1331781"/>
                <a:ext cx="3119078" cy="2620463"/>
              </a:xfrm>
              <a:prstGeom prst="rect">
                <a:avLst/>
              </a:prstGeom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C68846B-A56D-4E78-34F5-637597CC02A7}"/>
                  </a:ext>
                </a:extLst>
              </p:cNvPr>
              <p:cNvGrpSpPr/>
              <p:nvPr/>
            </p:nvGrpSpPr>
            <p:grpSpPr>
              <a:xfrm>
                <a:off x="0" y="802586"/>
                <a:ext cx="2432559" cy="4074153"/>
                <a:chOff x="1527998" y="362045"/>
                <a:chExt cx="2432559" cy="4074153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C0D022E0-6AAD-C25D-2D33-FCFD3FD474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75872"/>
                <a:stretch/>
              </p:blipFill>
              <p:spPr>
                <a:xfrm>
                  <a:off x="1527998" y="362045"/>
                  <a:ext cx="2432559" cy="4074153"/>
                </a:xfrm>
                <a:prstGeom prst="rect">
                  <a:avLst/>
                </a:prstGeom>
              </p:spPr>
            </p:pic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7115C54-8D42-744A-B5CE-CAF7DE1992B2}"/>
                    </a:ext>
                  </a:extLst>
                </p:cNvPr>
                <p:cNvSpPr txBox="1"/>
                <p:nvPr/>
              </p:nvSpPr>
              <p:spPr>
                <a:xfrm rot="16200000">
                  <a:off x="1373933" y="1914717"/>
                  <a:ext cx="110414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 err="1"/>
                    <a:t>Konverzió</a:t>
                  </a:r>
                  <a:endParaRPr lang="en-GB" dirty="0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B9E19DB-4BB5-273A-ABAC-6138AC858B60}"/>
                  </a:ext>
                </a:extLst>
              </p:cNvPr>
              <p:cNvGrpSpPr/>
              <p:nvPr/>
            </p:nvGrpSpPr>
            <p:grpSpPr>
              <a:xfrm>
                <a:off x="5941366" y="685727"/>
                <a:ext cx="2495104" cy="4078578"/>
                <a:chOff x="6503238" y="612168"/>
                <a:chExt cx="2495104" cy="4078578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05484AE0-4EE3-EF15-667B-397DF9AC4D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86045"/>
                <a:stretch/>
              </p:blipFill>
              <p:spPr>
                <a:xfrm>
                  <a:off x="7691578" y="612168"/>
                  <a:ext cx="1306764" cy="4078578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C5DD8990-D4E1-7D78-13F0-502B517049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r="46279"/>
                <a:stretch/>
              </p:blipFill>
              <p:spPr>
                <a:xfrm>
                  <a:off x="6503238" y="612169"/>
                  <a:ext cx="1306765" cy="4078577"/>
                </a:xfrm>
                <a:prstGeom prst="rect">
                  <a:avLst/>
                </a:prstGeom>
              </p:spPr>
            </p:pic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49668E-0473-BDA4-B708-74620D04E3F3}"/>
                </a:ext>
              </a:extLst>
            </p:cNvPr>
            <p:cNvSpPr txBox="1"/>
            <p:nvPr/>
          </p:nvSpPr>
          <p:spPr>
            <a:xfrm>
              <a:off x="900971" y="254327"/>
              <a:ext cx="97392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 err="1"/>
                <a:t>Ipar</a:t>
              </a:r>
              <a:r>
                <a:rPr lang="en-GB" sz="2400" dirty="0"/>
                <a:t> </a:t>
              </a:r>
              <a:r>
                <a:rPr lang="en-GB" sz="2400" dirty="0" err="1"/>
                <a:t>és</a:t>
              </a:r>
              <a:r>
                <a:rPr lang="en-GB" sz="2400" dirty="0"/>
                <a:t> </a:t>
              </a:r>
              <a:r>
                <a:rPr lang="en-GB" sz="2400" dirty="0" err="1"/>
                <a:t>akadémia</a:t>
              </a:r>
              <a:r>
                <a:rPr lang="en-GB" sz="2400" dirty="0"/>
                <a:t> </a:t>
              </a:r>
              <a:r>
                <a:rPr lang="en-GB" sz="2400" dirty="0" err="1"/>
                <a:t>együttműködése</a:t>
              </a:r>
              <a:r>
                <a:rPr lang="en-GB" sz="2400" dirty="0"/>
                <a:t>: </a:t>
              </a:r>
              <a:r>
                <a:rPr lang="en-GB" sz="2400" dirty="0" err="1"/>
                <a:t>Servier</a:t>
              </a:r>
              <a:r>
                <a:rPr lang="en-GB" sz="2400" dirty="0"/>
                <a:t> – BME - ELTE</a:t>
              </a:r>
            </a:p>
            <a:p>
              <a:pPr algn="ctr"/>
              <a:r>
                <a:rPr lang="en-GB" sz="2400" dirty="0"/>
                <a:t>A </a:t>
              </a:r>
              <a:r>
                <a:rPr lang="en-GB" sz="2400" dirty="0" err="1"/>
                <a:t>metagenomikus</a:t>
              </a:r>
              <a:r>
                <a:rPr lang="en-GB" sz="2400" dirty="0"/>
                <a:t> </a:t>
              </a:r>
              <a:r>
                <a:rPr lang="en-GB" sz="2400" dirty="0" err="1"/>
                <a:t>adatbányászat</a:t>
              </a:r>
              <a:r>
                <a:rPr lang="en-GB" sz="2400" dirty="0"/>
                <a:t> </a:t>
              </a:r>
              <a:r>
                <a:rPr lang="en-GB" sz="2400" dirty="0" err="1"/>
                <a:t>új</a:t>
              </a:r>
              <a:r>
                <a:rPr lang="en-GB" sz="2400" dirty="0"/>
                <a:t> </a:t>
              </a:r>
              <a:r>
                <a:rPr lang="en-GB" sz="2400" dirty="0" err="1"/>
                <a:t>specifitású</a:t>
              </a:r>
              <a:r>
                <a:rPr lang="en-GB" sz="2400" dirty="0"/>
                <a:t> </a:t>
              </a:r>
              <a:r>
                <a:rPr lang="en-GB" sz="2400" dirty="0" err="1"/>
                <a:t>enzimek</a:t>
              </a:r>
              <a:r>
                <a:rPr lang="en-GB" sz="2400" dirty="0"/>
                <a:t> </a:t>
              </a:r>
              <a:r>
                <a:rPr lang="en-GB" sz="2400" dirty="0" err="1"/>
                <a:t>felfedezéséhez</a:t>
              </a:r>
              <a:r>
                <a:rPr lang="en-GB" sz="2400" dirty="0"/>
                <a:t> </a:t>
              </a:r>
              <a:r>
                <a:rPr lang="en-GB" sz="2400" dirty="0" err="1"/>
                <a:t>vezet</a:t>
              </a:r>
              <a:endParaRPr lang="en-GB" sz="24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902379-715F-5E0B-2F2A-E92D0F3B9C27}"/>
                </a:ext>
              </a:extLst>
            </p:cNvPr>
            <p:cNvSpPr txBox="1"/>
            <p:nvPr/>
          </p:nvSpPr>
          <p:spPr>
            <a:xfrm>
              <a:off x="6305264" y="5893826"/>
              <a:ext cx="580029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 err="1"/>
                <a:t>Metagenomikus</a:t>
              </a:r>
              <a:r>
                <a:rPr lang="en-GB" dirty="0"/>
                <a:t> </a:t>
              </a:r>
              <a:r>
                <a:rPr lang="en-GB" dirty="0" err="1"/>
                <a:t>enzim</a:t>
              </a:r>
              <a:r>
                <a:rPr lang="en-GB" dirty="0"/>
                <a:t> (</a:t>
              </a:r>
              <a:r>
                <a:rPr lang="en-GB" dirty="0" err="1"/>
                <a:t>mODH</a:t>
              </a:r>
              <a:r>
                <a:rPr lang="en-GB" dirty="0"/>
                <a:t>) – </a:t>
              </a:r>
              <a:r>
                <a:rPr lang="en-GB" dirty="0" err="1"/>
                <a:t>pozitívan</a:t>
              </a:r>
              <a:r>
                <a:rPr lang="en-GB" dirty="0"/>
                <a:t> </a:t>
              </a:r>
              <a:r>
                <a:rPr lang="en-GB" dirty="0" err="1"/>
                <a:t>töltött</a:t>
              </a:r>
              <a:r>
                <a:rPr lang="en-GB" dirty="0"/>
                <a:t> </a:t>
              </a:r>
              <a:r>
                <a:rPr lang="en-GB" dirty="0" err="1"/>
                <a:t>felszín</a:t>
              </a:r>
              <a:r>
                <a:rPr lang="en-GB" dirty="0"/>
                <a:t>: </a:t>
              </a:r>
            </a:p>
            <a:p>
              <a:pPr algn="ctr"/>
              <a:r>
                <a:rPr lang="en-GB" dirty="0" err="1"/>
                <a:t>savas</a:t>
              </a:r>
              <a:r>
                <a:rPr lang="en-GB" dirty="0"/>
                <a:t> </a:t>
              </a:r>
              <a:r>
                <a:rPr lang="en-GB" dirty="0" err="1"/>
                <a:t>szubsztrátokon</a:t>
              </a:r>
              <a:r>
                <a:rPr lang="en-GB" dirty="0"/>
                <a:t> </a:t>
              </a:r>
              <a:r>
                <a:rPr lang="en-GB" dirty="0" err="1"/>
                <a:t>működik</a:t>
              </a:r>
              <a:endParaRPr lang="en-GB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B7E0AC-3633-DB28-2B4B-E12CE0C3F4AD}"/>
                </a:ext>
              </a:extLst>
            </p:cNvPr>
            <p:cNvSpPr txBox="1"/>
            <p:nvPr/>
          </p:nvSpPr>
          <p:spPr>
            <a:xfrm>
              <a:off x="449407" y="6050024"/>
              <a:ext cx="491525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 err="1"/>
                <a:t>Klasszikus</a:t>
              </a:r>
              <a:r>
                <a:rPr lang="en-GB" dirty="0"/>
                <a:t> </a:t>
              </a:r>
              <a:r>
                <a:rPr lang="en-GB" dirty="0" err="1"/>
                <a:t>enzim</a:t>
              </a:r>
              <a:r>
                <a:rPr lang="en-GB" dirty="0"/>
                <a:t> (</a:t>
              </a:r>
              <a:r>
                <a:rPr lang="en-GB" dirty="0" err="1"/>
                <a:t>ArODH</a:t>
              </a:r>
              <a:r>
                <a:rPr lang="en-GB" dirty="0"/>
                <a:t>) – </a:t>
              </a:r>
              <a:r>
                <a:rPr lang="en-GB" dirty="0" err="1"/>
                <a:t>semleges</a:t>
              </a:r>
              <a:r>
                <a:rPr lang="en-GB" dirty="0"/>
                <a:t> </a:t>
              </a:r>
              <a:r>
                <a:rPr lang="en-GB" dirty="0" err="1"/>
                <a:t>felszín</a:t>
              </a:r>
              <a:r>
                <a:rPr lang="en-GB" dirty="0"/>
                <a:t>: </a:t>
              </a:r>
            </a:p>
            <a:p>
              <a:pPr algn="ctr"/>
              <a:r>
                <a:rPr lang="en-GB" dirty="0" err="1"/>
                <a:t>apoláros</a:t>
              </a:r>
              <a:r>
                <a:rPr lang="en-GB" dirty="0"/>
                <a:t> </a:t>
              </a:r>
              <a:r>
                <a:rPr lang="en-GB" dirty="0" err="1"/>
                <a:t>szubsztráton</a:t>
              </a:r>
              <a:r>
                <a:rPr lang="en-GB" dirty="0"/>
                <a:t> </a:t>
              </a:r>
              <a:r>
                <a:rPr lang="en-GB" dirty="0" err="1"/>
                <a:t>működik</a:t>
              </a:r>
              <a:endParaRPr lang="en-GB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D0C3B5F-64F4-19B3-A92E-5AFBE29C8EDD}"/>
                </a:ext>
              </a:extLst>
            </p:cNvPr>
            <p:cNvGrpSpPr/>
            <p:nvPr/>
          </p:nvGrpSpPr>
          <p:grpSpPr>
            <a:xfrm>
              <a:off x="532263" y="4919788"/>
              <a:ext cx="2812454" cy="820533"/>
              <a:chOff x="532263" y="4919788"/>
              <a:chExt cx="2812454" cy="820533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35D632-F685-D7D3-EFE5-DD11797BE44C}"/>
                  </a:ext>
                </a:extLst>
              </p:cNvPr>
              <p:cNvSpPr txBox="1"/>
              <p:nvPr/>
            </p:nvSpPr>
            <p:spPr>
              <a:xfrm>
                <a:off x="532263" y="4947313"/>
                <a:ext cx="1048364" cy="338554"/>
              </a:xfrm>
              <a:prstGeom prst="rect">
                <a:avLst/>
              </a:prstGeom>
              <a:solidFill>
                <a:srgbClr val="4472C4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err="1">
                    <a:solidFill>
                      <a:schemeClr val="bg1"/>
                    </a:solidFill>
                  </a:rPr>
                  <a:t>fenilalanin</a:t>
                </a:r>
                <a:endParaRPr lang="en-GB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4BEEE75-25F1-8779-0171-5CE2BCCFB52F}"/>
                  </a:ext>
                </a:extLst>
              </p:cNvPr>
              <p:cNvSpPr txBox="1"/>
              <p:nvPr/>
            </p:nvSpPr>
            <p:spPr>
              <a:xfrm>
                <a:off x="1219989" y="5401767"/>
                <a:ext cx="951094" cy="338554"/>
              </a:xfrm>
              <a:prstGeom prst="rect">
                <a:avLst/>
              </a:prstGeom>
              <a:solidFill>
                <a:srgbClr val="ED7D3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err="1">
                    <a:solidFill>
                      <a:schemeClr val="bg1"/>
                    </a:solidFill>
                  </a:rPr>
                  <a:t>aszpartát</a:t>
                </a:r>
                <a:endParaRPr lang="en-GB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0C421F6-5279-2DBD-0A02-B437B2C70F18}"/>
                  </a:ext>
                </a:extLst>
              </p:cNvPr>
              <p:cNvSpPr txBox="1"/>
              <p:nvPr/>
            </p:nvSpPr>
            <p:spPr>
              <a:xfrm>
                <a:off x="1716237" y="4919788"/>
                <a:ext cx="927242" cy="338554"/>
              </a:xfrm>
              <a:prstGeom prst="rect">
                <a:avLst/>
              </a:prstGeom>
              <a:solidFill>
                <a:srgbClr val="A5A5A5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err="1">
                    <a:solidFill>
                      <a:schemeClr val="bg1"/>
                    </a:solidFill>
                  </a:rPr>
                  <a:t>glutamát</a:t>
                </a:r>
                <a:endParaRPr lang="en-GB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BBE2955-E032-11BF-5448-A44CE8645061}"/>
                  </a:ext>
                </a:extLst>
              </p:cNvPr>
              <p:cNvSpPr txBox="1"/>
              <p:nvPr/>
            </p:nvSpPr>
            <p:spPr>
              <a:xfrm>
                <a:off x="2469349" y="5382035"/>
                <a:ext cx="875368" cy="338554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err="1"/>
                  <a:t>hisztidin</a:t>
                </a:r>
                <a:endParaRPr lang="en-GB" sz="1600" dirty="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AB6D320-52D6-F5DA-B7D6-E93710910823}"/>
                </a:ext>
              </a:extLst>
            </p:cNvPr>
            <p:cNvGrpSpPr/>
            <p:nvPr/>
          </p:nvGrpSpPr>
          <p:grpSpPr>
            <a:xfrm>
              <a:off x="6542578" y="4776931"/>
              <a:ext cx="2812454" cy="820533"/>
              <a:chOff x="532263" y="4919788"/>
              <a:chExt cx="2812454" cy="820533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5333F6C-EE96-5757-CE55-0CAB13FB6D54}"/>
                  </a:ext>
                </a:extLst>
              </p:cNvPr>
              <p:cNvSpPr txBox="1"/>
              <p:nvPr/>
            </p:nvSpPr>
            <p:spPr>
              <a:xfrm>
                <a:off x="532263" y="4947313"/>
                <a:ext cx="1048364" cy="338554"/>
              </a:xfrm>
              <a:prstGeom prst="rect">
                <a:avLst/>
              </a:prstGeom>
              <a:solidFill>
                <a:srgbClr val="4472C4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err="1">
                    <a:solidFill>
                      <a:schemeClr val="bg1"/>
                    </a:solidFill>
                  </a:rPr>
                  <a:t>fenilalanin</a:t>
                </a:r>
                <a:endParaRPr lang="en-GB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C710465-058A-D491-BD55-F4B8CBD6D52F}"/>
                  </a:ext>
                </a:extLst>
              </p:cNvPr>
              <p:cNvSpPr txBox="1"/>
              <p:nvPr/>
            </p:nvSpPr>
            <p:spPr>
              <a:xfrm>
                <a:off x="1219989" y="5401767"/>
                <a:ext cx="951094" cy="338554"/>
              </a:xfrm>
              <a:prstGeom prst="rect">
                <a:avLst/>
              </a:prstGeom>
              <a:solidFill>
                <a:srgbClr val="ED7D3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err="1">
                    <a:solidFill>
                      <a:schemeClr val="bg1"/>
                    </a:solidFill>
                  </a:rPr>
                  <a:t>aszpartát</a:t>
                </a:r>
                <a:endParaRPr lang="en-GB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44C56A0-CAAF-0835-993C-04E735157E9D}"/>
                  </a:ext>
                </a:extLst>
              </p:cNvPr>
              <p:cNvSpPr txBox="1"/>
              <p:nvPr/>
            </p:nvSpPr>
            <p:spPr>
              <a:xfrm>
                <a:off x="1716237" y="4919788"/>
                <a:ext cx="927242" cy="338554"/>
              </a:xfrm>
              <a:prstGeom prst="rect">
                <a:avLst/>
              </a:prstGeom>
              <a:solidFill>
                <a:srgbClr val="A5A5A5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err="1">
                    <a:solidFill>
                      <a:schemeClr val="bg1"/>
                    </a:solidFill>
                  </a:rPr>
                  <a:t>glutamát</a:t>
                </a:r>
                <a:endParaRPr lang="en-GB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3C1D0B-D021-3B05-66DF-85AF9BAC28CA}"/>
                  </a:ext>
                </a:extLst>
              </p:cNvPr>
              <p:cNvSpPr txBox="1"/>
              <p:nvPr/>
            </p:nvSpPr>
            <p:spPr>
              <a:xfrm>
                <a:off x="2469349" y="5382035"/>
                <a:ext cx="875368" cy="338554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err="1"/>
                  <a:t>hisztidin</a:t>
                </a:r>
                <a:endParaRPr lang="en-GB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4904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rtalom helye 3">
            <a:extLst>
              <a:ext uri="{FF2B5EF4-FFF2-40B4-BE49-F238E27FC236}">
                <a16:creationId xmlns:a16="http://schemas.microsoft.com/office/drawing/2014/main" id="{3FEFF572-6C4C-3C0C-A46D-10BEF084BB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18" y="-418"/>
            <a:ext cx="7350968" cy="53800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31278" y="730226"/>
            <a:ext cx="47607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/>
              <a:t>Gyógyszertoxikológiai tesztrendszerek fejlesztése</a:t>
            </a:r>
            <a:endParaRPr lang="hu-HU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5687505" y="346695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err="1"/>
              <a:t>Célkitűzés</a:t>
            </a:r>
            <a:r>
              <a:rPr lang="en-US" sz="2400" dirty="0"/>
              <a:t>: in vitro </a:t>
            </a:r>
            <a:r>
              <a:rPr lang="en-US" sz="2400" dirty="0" err="1"/>
              <a:t>toxikológiai</a:t>
            </a:r>
            <a:r>
              <a:rPr lang="en-US" sz="2400" dirty="0"/>
              <a:t> </a:t>
            </a:r>
            <a:r>
              <a:rPr lang="en-US" sz="2400" dirty="0" err="1"/>
              <a:t>modellrendszer</a:t>
            </a:r>
            <a:r>
              <a:rPr lang="en-US" sz="2400" dirty="0"/>
              <a:t> </a:t>
            </a:r>
            <a:r>
              <a:rPr lang="en-US" sz="2400" dirty="0" err="1"/>
              <a:t>alkalmazhatósága</a:t>
            </a:r>
            <a:r>
              <a:rPr lang="en-US" sz="2400" dirty="0"/>
              <a:t>, </a:t>
            </a:r>
            <a:r>
              <a:rPr lang="en-US" sz="2400" dirty="0" err="1"/>
              <a:t>összehasonlítása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dirty="0" err="1"/>
              <a:t>egy</a:t>
            </a:r>
            <a:r>
              <a:rPr lang="en-US" sz="2400" dirty="0"/>
              <a:t> </a:t>
            </a:r>
            <a:r>
              <a:rPr lang="en-US" sz="2400" dirty="0" err="1"/>
              <a:t>jól</a:t>
            </a:r>
            <a:r>
              <a:rPr lang="en-US" sz="2400" dirty="0"/>
              <a:t> </a:t>
            </a:r>
            <a:r>
              <a:rPr lang="en-US" sz="2400" dirty="0" err="1"/>
              <a:t>alkalmazható</a:t>
            </a:r>
            <a:r>
              <a:rPr lang="en-US" sz="2400" dirty="0"/>
              <a:t> </a:t>
            </a:r>
            <a:r>
              <a:rPr lang="en-US" sz="2400" dirty="0" err="1"/>
              <a:t>sejtes</a:t>
            </a:r>
            <a:r>
              <a:rPr lang="en-US" sz="2400" dirty="0"/>
              <a:t> </a:t>
            </a:r>
            <a:r>
              <a:rPr lang="en-US" sz="2400" dirty="0" err="1"/>
              <a:t>májtoxikológiai</a:t>
            </a:r>
            <a:r>
              <a:rPr lang="en-US" sz="2400" dirty="0"/>
              <a:t> </a:t>
            </a:r>
            <a:r>
              <a:rPr lang="en-US" sz="2400" dirty="0" err="1"/>
              <a:t>modellrendzser</a:t>
            </a:r>
            <a:r>
              <a:rPr lang="en-US" sz="2400" dirty="0"/>
              <a:t> </a:t>
            </a:r>
            <a:r>
              <a:rPr lang="en-US" sz="2400" dirty="0" err="1"/>
              <a:t>kialakítása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0061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28175-0DFA-1E98-8CB5-B6771FB76AD6}"/>
              </a:ext>
            </a:extLst>
          </p:cNvPr>
          <p:cNvSpPr txBox="1">
            <a:spLocks/>
          </p:cNvSpPr>
          <p:nvPr/>
        </p:nvSpPr>
        <p:spPr>
          <a:xfrm>
            <a:off x="932873" y="329938"/>
            <a:ext cx="10058400" cy="6575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3D </a:t>
            </a:r>
            <a:r>
              <a:rPr lang="en-US" sz="3200" dirty="0" err="1"/>
              <a:t>sejttenyésztési</a:t>
            </a:r>
            <a:r>
              <a:rPr lang="en-US" sz="3200" dirty="0"/>
              <a:t> </a:t>
            </a:r>
            <a:r>
              <a:rPr lang="en-US" sz="3200" dirty="0" err="1"/>
              <a:t>módszerek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8A643-5400-51B9-6C57-2252B5BB9C1D}"/>
              </a:ext>
            </a:extLst>
          </p:cNvPr>
          <p:cNvSpPr txBox="1">
            <a:spLocks/>
          </p:cNvSpPr>
          <p:nvPr/>
        </p:nvSpPr>
        <p:spPr>
          <a:xfrm>
            <a:off x="1097278" y="1171298"/>
            <a:ext cx="2495667" cy="43564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Nanofiber scaffold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3EE2EE-8DA2-234B-4B2A-62591E14184B}"/>
              </a:ext>
            </a:extLst>
          </p:cNvPr>
          <p:cNvSpPr txBox="1">
            <a:spLocks/>
          </p:cNvSpPr>
          <p:nvPr/>
        </p:nvSpPr>
        <p:spPr>
          <a:xfrm>
            <a:off x="6278823" y="1171299"/>
            <a:ext cx="1738342" cy="43564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Spheroid</a:t>
            </a:r>
            <a:endParaRPr lang="en-US" dirty="0"/>
          </a:p>
        </p:txBody>
      </p:sp>
      <p:pic>
        <p:nvPicPr>
          <p:cNvPr id="5" name="Kép 3">
            <a:extLst>
              <a:ext uri="{FF2B5EF4-FFF2-40B4-BE49-F238E27FC236}">
                <a16:creationId xmlns:a16="http://schemas.microsoft.com/office/drawing/2014/main" id="{B9C8F405-A0B8-E7EC-4533-42E3B10043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3866" b="52360"/>
          <a:stretch/>
        </p:blipFill>
        <p:spPr>
          <a:xfrm>
            <a:off x="6261677" y="1677093"/>
            <a:ext cx="5076886" cy="343831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Kép 4">
            <a:extLst>
              <a:ext uri="{FF2B5EF4-FFF2-40B4-BE49-F238E27FC236}">
                <a16:creationId xmlns:a16="http://schemas.microsoft.com/office/drawing/2014/main" id="{942163E2-C853-156A-BE36-9D4167CF5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" t="-3" r="41585" b="45853"/>
          <a:stretch/>
        </p:blipFill>
        <p:spPr>
          <a:xfrm>
            <a:off x="932873" y="1677092"/>
            <a:ext cx="5147628" cy="343831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42825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26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34" y="1636559"/>
            <a:ext cx="5078812" cy="38121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46755" y="490194"/>
            <a:ext cx="8012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Kísérletes gyógyszer </a:t>
            </a:r>
            <a:r>
              <a:rPr lang="hu-HU" sz="2800" dirty="0" err="1"/>
              <a:t>újrapozicionálás</a:t>
            </a:r>
            <a:endParaRPr lang="hu-HU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190" y="300980"/>
            <a:ext cx="3571875" cy="2057400"/>
          </a:xfrm>
          <a:prstGeom prst="rect">
            <a:avLst/>
          </a:prstGeom>
        </p:spPr>
      </p:pic>
      <p:pic>
        <p:nvPicPr>
          <p:cNvPr id="6" name="Kép 13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103" y="2766530"/>
            <a:ext cx="6188353" cy="22485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9348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cell&#10;&#10;Description automatically generated">
            <a:extLst>
              <a:ext uri="{FF2B5EF4-FFF2-40B4-BE49-F238E27FC236}">
                <a16:creationId xmlns:a16="http://schemas.microsoft.com/office/drawing/2014/main" id="{65C8B062-4977-9D86-C3FE-0B4656B6D61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718" y="766763"/>
            <a:ext cx="2845137" cy="3790333"/>
          </a:xfrm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9886A199-9D78-82BF-F766-13ADD6BA4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Arany </a:t>
            </a:r>
            <a:r>
              <a:rPr lang="hu-HU" dirty="0" err="1"/>
              <a:t>nanorészecskék</a:t>
            </a:r>
            <a:r>
              <a:rPr lang="hu-HU" dirty="0"/>
              <a:t> felvétele</a:t>
            </a:r>
            <a:r>
              <a:rPr lang="en-US" dirty="0"/>
              <a:t> </a:t>
            </a:r>
            <a:r>
              <a:rPr lang="hu-HU" dirty="0"/>
              <a:t>rákos sejtek által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B347EC-E22B-DDBD-E602-BDE75CBEFF53}"/>
              </a:ext>
            </a:extLst>
          </p:cNvPr>
          <p:cNvSpPr txBox="1"/>
          <p:nvPr/>
        </p:nvSpPr>
        <p:spPr>
          <a:xfrm>
            <a:off x="8122217" y="4618652"/>
            <a:ext cx="40697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Beatrix Peter, </a:t>
            </a:r>
            <a:r>
              <a:rPr lang="en-US" sz="1200" dirty="0" err="1"/>
              <a:t>Nicolett</a:t>
            </a:r>
            <a:r>
              <a:rPr lang="en-US" sz="1200" dirty="0"/>
              <a:t> </a:t>
            </a:r>
            <a:r>
              <a:rPr lang="en-US" sz="1200" dirty="0" err="1"/>
              <a:t>Kanyo</a:t>
            </a:r>
            <a:r>
              <a:rPr lang="en-US" sz="1200" dirty="0"/>
              <a:t>, Kinga Dora Kovacs, Viktor </a:t>
            </a:r>
            <a:r>
              <a:rPr lang="en-US" sz="1200" dirty="0" err="1"/>
              <a:t>Kovács</a:t>
            </a:r>
            <a:r>
              <a:rPr lang="en-US" sz="1200" dirty="0"/>
              <a:t>, Inna </a:t>
            </a:r>
            <a:r>
              <a:rPr lang="en-US" sz="1200" dirty="0" err="1"/>
              <a:t>Szekacs</a:t>
            </a:r>
            <a:r>
              <a:rPr lang="en-US" sz="1200" dirty="0"/>
              <a:t>, Béla </a:t>
            </a:r>
            <a:r>
              <a:rPr lang="en-US" sz="1200" dirty="0" err="1"/>
              <a:t>Pécz</a:t>
            </a:r>
            <a:r>
              <a:rPr lang="en-US" sz="1200" dirty="0"/>
              <a:t>, Kinga Molnár, Hideyuki Nakanishi, Istvan Lagzi, Robert Horvath, Glycocalyx Components Detune the Cellular Uptake of Gold Nanoparticles in a Size-and Charge-Dependent Manner, </a:t>
            </a:r>
            <a:r>
              <a:rPr lang="en-US" sz="1200" i="1" dirty="0"/>
              <a:t>ACS Applied Bio Materials</a:t>
            </a:r>
            <a:r>
              <a:rPr lang="en-US" sz="1200" dirty="0"/>
              <a:t>, 6, 1, 64-73.</a:t>
            </a:r>
            <a:endParaRPr lang="hu-HU" sz="1200" dirty="0"/>
          </a:p>
        </p:txBody>
      </p:sp>
      <p:pic>
        <p:nvPicPr>
          <p:cNvPr id="9" name="Picture 8" descr="A collage of images of different types of particles&#10;&#10;Description automatically generated">
            <a:extLst>
              <a:ext uri="{FF2B5EF4-FFF2-40B4-BE49-F238E27FC236}">
                <a16:creationId xmlns:a16="http://schemas.microsoft.com/office/drawing/2014/main" id="{4C5ADDD0-A4CE-524F-2917-FA93764EAA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85" y="1037430"/>
            <a:ext cx="2533668" cy="3461293"/>
          </a:xfrm>
          <a:prstGeom prst="rect">
            <a:avLst/>
          </a:prstGeom>
        </p:spPr>
      </p:pic>
      <p:pic>
        <p:nvPicPr>
          <p:cNvPr id="11" name="Picture 10" descr="A close-up of several images of a cell&#10;&#10;Description automatically generated">
            <a:extLst>
              <a:ext uri="{FF2B5EF4-FFF2-40B4-BE49-F238E27FC236}">
                <a16:creationId xmlns:a16="http://schemas.microsoft.com/office/drawing/2014/main" id="{DE97A877-BA5D-88A2-84C7-633EC8D307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128" y="1080658"/>
            <a:ext cx="5082587" cy="3374838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238694C6-5401-DF72-B8EF-44A349066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109" y="4572486"/>
            <a:ext cx="52316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Közepes</a:t>
            </a:r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hu-HU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méretű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(~ 5 nm) </a:t>
            </a:r>
            <a:r>
              <a:rPr kumimoji="0" lang="hu-HU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pozitív töltésű </a:t>
            </a:r>
            <a:r>
              <a:rPr lang="en-US" alt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arany</a:t>
            </a:r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nanorészecskék</a:t>
            </a:r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hu-HU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felvétele </a:t>
            </a:r>
            <a:r>
              <a:rPr kumimoji="0" lang="hu-HU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HeLa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rákos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hu-HU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sejtekben.</a:t>
            </a:r>
            <a:endParaRPr kumimoji="0" lang="hu-HU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E2EA79D1-9918-2F78-539A-6FA2F242D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41" y="4618652"/>
            <a:ext cx="214535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kísérletek során használt különböző méretű arany </a:t>
            </a:r>
            <a:r>
              <a:rPr kumimoji="0" lang="hu-HU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nanorécsecskék</a:t>
            </a:r>
            <a:r>
              <a:rPr kumimoji="0" lang="hu-HU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07979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upercritical-Fluid-Extraction-Devi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3222102"/>
            <a:ext cx="3863199" cy="290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084" y="1084083"/>
            <a:ext cx="4117030" cy="272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szolo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607" y="4049173"/>
            <a:ext cx="1268412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81224" y="3977074"/>
            <a:ext cx="16709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24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Növényi kemikáliák kíméletes kivonása</a:t>
            </a:r>
          </a:p>
        </p:txBody>
      </p:sp>
      <p:sp>
        <p:nvSpPr>
          <p:cNvPr id="6" name="Rectangle 5"/>
          <p:cNvSpPr/>
          <p:nvPr/>
        </p:nvSpPr>
        <p:spPr>
          <a:xfrm>
            <a:off x="273377" y="1298754"/>
            <a:ext cx="81787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ea typeface="Verdana" panose="020B0604030504040204" pitchFamily="34" charset="0"/>
                <a:cs typeface="Verdana" panose="020B0604030504040204" pitchFamily="34" charset="0"/>
              </a:rPr>
              <a:t>Természetes alapú étrend kiegészítők, kozmetikai alapanyagok és gyógyhatású készítmények hatóanyagának előállítására</a:t>
            </a:r>
          </a:p>
        </p:txBody>
      </p:sp>
      <p:sp>
        <p:nvSpPr>
          <p:cNvPr id="7" name="Rectangle 6"/>
          <p:cNvSpPr/>
          <p:nvPr/>
        </p:nvSpPr>
        <p:spPr>
          <a:xfrm>
            <a:off x="273377" y="2391105"/>
            <a:ext cx="66147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ea typeface="Verdana" panose="020B0604030504040204" pitchFamily="34" charset="0"/>
                <a:cs typeface="Verdana" panose="020B0604030504040204" pitchFamily="34" charset="0"/>
              </a:rPr>
              <a:t>A növények maximális felhasználása és ebből előállított új biotermékek</a:t>
            </a:r>
          </a:p>
        </p:txBody>
      </p:sp>
      <p:sp>
        <p:nvSpPr>
          <p:cNvPr id="8" name="Rectangle 7"/>
          <p:cNvSpPr/>
          <p:nvPr/>
        </p:nvSpPr>
        <p:spPr>
          <a:xfrm>
            <a:off x="2489451" y="320723"/>
            <a:ext cx="74506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>
                <a:ea typeface="Verdana" panose="020B0604030504040204" pitchFamily="34" charset="0"/>
                <a:cs typeface="Verdana" panose="020B0604030504040204" pitchFamily="34" charset="0"/>
              </a:rPr>
              <a:t>Növényi alapanyagok teljes körű felhasználása </a:t>
            </a:r>
          </a:p>
        </p:txBody>
      </p:sp>
    </p:spTree>
    <p:extLst>
      <p:ext uri="{BB962C8B-B14F-4D97-AF65-F5344CB8AC3E}">
        <p14:creationId xmlns:p14="http://schemas.microsoft.com/office/powerpoint/2010/main" val="3762174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7895" y="2491733"/>
            <a:ext cx="19509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>
                <a:ea typeface="Verdana" panose="020B0604030504040204" pitchFamily="34" charset="0"/>
                <a:cs typeface="Verdana" panose="020B0604030504040204" pitchFamily="34" charset="0"/>
              </a:rPr>
              <a:t>Gyermelyi </a:t>
            </a:r>
            <a:r>
              <a:rPr lang="hu-HU" sz="2400" dirty="0" err="1">
                <a:ea typeface="Verdana" panose="020B0604030504040204" pitchFamily="34" charset="0"/>
                <a:cs typeface="Verdana" panose="020B0604030504040204" pitchFamily="34" charset="0"/>
              </a:rPr>
              <a:t>Zrt</a:t>
            </a:r>
            <a:r>
              <a:rPr lang="hu-HU" sz="2400" dirty="0"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35670" y="1315131"/>
            <a:ext cx="69035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ea typeface="Verdana" panose="020B0604030504040204" pitchFamily="34" charset="0"/>
                <a:cs typeface="Verdana" panose="020B0604030504040204" pitchFamily="34" charset="0"/>
              </a:rPr>
              <a:t>Vitaminokban, ásványi anyagokban gazdag, magas élelmi rost tartalom, magas fehérjekoncentrációval</a:t>
            </a:r>
          </a:p>
        </p:txBody>
      </p:sp>
      <p:sp>
        <p:nvSpPr>
          <p:cNvPr id="4" name="Rectangle 3"/>
          <p:cNvSpPr/>
          <p:nvPr/>
        </p:nvSpPr>
        <p:spPr>
          <a:xfrm>
            <a:off x="235670" y="3043945"/>
            <a:ext cx="7180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>
                <a:ea typeface="Verdana" panose="020B0604030504040204" pitchFamily="34" charset="0"/>
                <a:cs typeface="Verdana" panose="020B0604030504040204" pitchFamily="34" charset="0"/>
              </a:rPr>
              <a:t>Gluténmentes</a:t>
            </a:r>
            <a:r>
              <a:rPr lang="hu-HU" sz="2400" b="1" dirty="0">
                <a:ea typeface="Verdana" panose="020B0604030504040204" pitchFamily="34" charset="0"/>
                <a:cs typeface="Verdana" panose="020B0604030504040204" pitchFamily="34" charset="0"/>
              </a:rPr>
              <a:t> végtermékfejlesztés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92842" y="188641"/>
            <a:ext cx="80648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8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Egészséges, egészséget támogató élelmiszer</a:t>
            </a:r>
          </a:p>
        </p:txBody>
      </p:sp>
      <p:pic>
        <p:nvPicPr>
          <p:cNvPr id="7" name="Picture 2" descr="http://www.aghut.com/sites/default/files/Amaranth%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59"/>
          <a:stretch>
            <a:fillRect/>
          </a:stretch>
        </p:blipFill>
        <p:spPr bwMode="auto">
          <a:xfrm>
            <a:off x="1789872" y="3689437"/>
            <a:ext cx="3795097" cy="197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Csoportba foglalás 107"/>
          <p:cNvGrpSpPr>
            <a:grpSpLocks/>
          </p:cNvGrpSpPr>
          <p:nvPr/>
        </p:nvGrpSpPr>
        <p:grpSpPr bwMode="auto">
          <a:xfrm>
            <a:off x="7281201" y="3689437"/>
            <a:ext cx="3286246" cy="2336993"/>
            <a:chOff x="22682200" y="11107664"/>
            <a:chExt cx="6985000" cy="4502012"/>
          </a:xfrm>
        </p:grpSpPr>
        <p:pic>
          <p:nvPicPr>
            <p:cNvPr id="9" name="Kép 28" descr="wheat eng_levágott másolata.jpg"/>
            <p:cNvPicPr>
              <a:picLocks noChangeAspect="1"/>
            </p:cNvPicPr>
            <p:nvPr/>
          </p:nvPicPr>
          <p:blipFill>
            <a:blip r:embed="rId3"/>
            <a:srcRect b="2311"/>
            <a:stretch>
              <a:fillRect/>
            </a:stretch>
          </p:blipFill>
          <p:spPr>
            <a:xfrm>
              <a:off x="24626506" y="11107664"/>
              <a:ext cx="5040694" cy="450201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10" name="Lekerekített téglalap 29"/>
            <p:cNvSpPr/>
            <p:nvPr/>
          </p:nvSpPr>
          <p:spPr>
            <a:xfrm>
              <a:off x="22682200" y="11539591"/>
              <a:ext cx="4466047" cy="3386201"/>
            </a:xfrm>
            <a:prstGeom prst="roundRect">
              <a:avLst>
                <a:gd name="adj" fmla="val 4840"/>
              </a:avLst>
            </a:prstGeom>
            <a:noFill/>
            <a:ln w="76200">
              <a:solidFill>
                <a:schemeClr val="accent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03177" tIns="201589" rIns="403177" bIns="201589" anchor="ctr"/>
            <a:lstStyle/>
            <a:p>
              <a:pPr algn="ctr" eaLnBrk="1" hangingPunct="1">
                <a:defRPr/>
              </a:pPr>
              <a:endParaRPr lang="en-US" sz="2400" dirty="0"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1" name="Kép 99" descr="aleuron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2563" y="11755736"/>
              <a:ext cx="1589087" cy="302418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187" y="801022"/>
            <a:ext cx="2728813" cy="2728813"/>
          </a:xfrm>
          <a:prstGeom prst="rect">
            <a:avLst/>
          </a:prstGeom>
        </p:spPr>
      </p:pic>
      <p:pic>
        <p:nvPicPr>
          <p:cNvPr id="13" name="Kép 9" descr="az őrlés lényeg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098" y="1033241"/>
            <a:ext cx="3041301" cy="249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045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9886A199-9D78-82BF-F766-13ADD6BA4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64" y="534702"/>
            <a:ext cx="11644369" cy="979058"/>
          </a:xfrm>
        </p:spPr>
        <p:txBody>
          <a:bodyPr>
            <a:normAutofit fontScale="90000"/>
          </a:bodyPr>
          <a:lstStyle/>
          <a:p>
            <a:r>
              <a:rPr lang="hu-HU" dirty="0"/>
              <a:t>Nem konvencionális módszerek és reagensek vírusok meghatározására</a:t>
            </a:r>
            <a:br>
              <a:rPr lang="hu-HU" dirty="0"/>
            </a:br>
            <a:endParaRPr lang="hu-HU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8EAB055-0BF3-D136-B1A6-13899247CD1B}"/>
              </a:ext>
            </a:extLst>
          </p:cNvPr>
          <p:cNvSpPr txBox="1">
            <a:spLocks noChangeArrowheads="1"/>
          </p:cNvSpPr>
          <p:nvPr/>
        </p:nvSpPr>
        <p:spPr>
          <a:xfrm>
            <a:off x="2849475" y="3663085"/>
            <a:ext cx="7051675" cy="720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u-HU" sz="2800">
                <a:latin typeface="Trebuchet MS" panose="020B0603020202020204" pitchFamily="34" charset="0"/>
              </a:rPr>
            </a:br>
            <a:endParaRPr lang="hu-HU" sz="2800" dirty="0">
              <a:latin typeface="Trebuchet MS" panose="020B0603020202020204" pitchFamily="34" charset="0"/>
            </a:endParaRPr>
          </a:p>
        </p:txBody>
      </p:sp>
      <p:sp>
        <p:nvSpPr>
          <p:cNvPr id="5" name="Line 6">
            <a:extLst>
              <a:ext uri="{FF2B5EF4-FFF2-40B4-BE49-F238E27FC236}">
                <a16:creationId xmlns:a16="http://schemas.microsoft.com/office/drawing/2014/main" id="{5550A04D-954A-74A3-3321-EB3204EECC3B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2549" y="7984259"/>
            <a:ext cx="7848600" cy="0"/>
          </a:xfrm>
          <a:prstGeom prst="line">
            <a:avLst/>
          </a:prstGeom>
          <a:noFill/>
          <a:ln w="19050">
            <a:solidFill>
              <a:srgbClr val="B44A5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 dirty="0">
              <a:latin typeface="Calibri" panose="020F0502020204030204" pitchFamily="34" charset="0"/>
            </a:endParaRPr>
          </a:p>
        </p:txBody>
      </p:sp>
      <p:sp>
        <p:nvSpPr>
          <p:cNvPr id="7" name="Line 24">
            <a:extLst>
              <a:ext uri="{FF2B5EF4-FFF2-40B4-BE49-F238E27FC236}">
                <a16:creationId xmlns:a16="http://schemas.microsoft.com/office/drawing/2014/main" id="{FE9B5986-59F0-5E42-DADA-E1F5200A9494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2186" y="2567710"/>
            <a:ext cx="0" cy="5175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8" name="Picture 15" descr="Home">
            <a:extLst>
              <a:ext uri="{FF2B5EF4-FFF2-40B4-BE49-F238E27FC236}">
                <a16:creationId xmlns:a16="http://schemas.microsoft.com/office/drawing/2014/main" id="{FCDBA4EE-F5C9-3ADB-86FF-1F7197F45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99003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0" y="2595706"/>
            <a:ext cx="2325859" cy="97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artalom helye 13">
            <a:extLst>
              <a:ext uri="{FF2B5EF4-FFF2-40B4-BE49-F238E27FC236}">
                <a16:creationId xmlns:a16="http://schemas.microsoft.com/office/drawing/2014/main" id="{5D9AA976-B344-4919-9702-43399C0FC41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78451" y="1228009"/>
            <a:ext cx="9136207" cy="38862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buNone/>
            </a:pP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Gyurcsányi E. Róbert</a:t>
            </a:r>
          </a:p>
          <a:p>
            <a:pPr algn="ctr"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BME VBK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Lendület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Kémiai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Nanoérzékelők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Kutatócsoport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buNone/>
            </a:pPr>
            <a:r>
              <a:rPr lang="hu-H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http://biochemsens.bme.hu/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97391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518" y="95485"/>
            <a:ext cx="5256274" cy="6020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8876" y="309089"/>
            <a:ext cx="67426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Az emberi élet minőségét elsődlegesen meghatározó tényező az egészség, az egészségi állapot.</a:t>
            </a:r>
            <a:endParaRPr lang="en-GB" sz="2400" dirty="0"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64854" y="2156940"/>
            <a:ext cx="27535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öregedő társadalom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025253" y="2156939"/>
            <a:ext cx="2343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COVID</a:t>
            </a:r>
            <a:endParaRPr lang="en-GB" sz="2400" dirty="0"/>
          </a:p>
        </p:txBody>
      </p:sp>
      <p:sp>
        <p:nvSpPr>
          <p:cNvPr id="10" name="Rectangle 9"/>
          <p:cNvSpPr/>
          <p:nvPr/>
        </p:nvSpPr>
        <p:spPr>
          <a:xfrm>
            <a:off x="2688718" y="4189646"/>
            <a:ext cx="4406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társadalmi, gazdasági vonatkozás</a:t>
            </a:r>
            <a:endParaRPr lang="en-GB" sz="2400" dirty="0"/>
          </a:p>
        </p:txBody>
      </p:sp>
      <p:sp>
        <p:nvSpPr>
          <p:cNvPr id="11" name="Rectangle 10"/>
          <p:cNvSpPr/>
          <p:nvPr/>
        </p:nvSpPr>
        <p:spPr>
          <a:xfrm>
            <a:off x="571882" y="4189647"/>
            <a:ext cx="1797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emberi oldal</a:t>
            </a:r>
            <a:endParaRPr lang="en-GB" sz="2400" dirty="0"/>
          </a:p>
        </p:txBody>
      </p:sp>
      <p:sp>
        <p:nvSpPr>
          <p:cNvPr id="2" name="Down Arrow 1"/>
          <p:cNvSpPr/>
          <p:nvPr/>
        </p:nvSpPr>
        <p:spPr>
          <a:xfrm>
            <a:off x="2541373" y="2784389"/>
            <a:ext cx="395416" cy="10915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205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189925" y="101600"/>
            <a:ext cx="12002075" cy="979058"/>
          </a:xfrm>
        </p:spPr>
        <p:txBody>
          <a:bodyPr>
            <a:normAutofit fontScale="90000"/>
          </a:bodyPr>
          <a:lstStyle/>
          <a:p>
            <a:r>
              <a:rPr lang="en-US" sz="4400" dirty="0" err="1"/>
              <a:t>Molekuláris</a:t>
            </a:r>
            <a:r>
              <a:rPr lang="en-US" sz="4400" dirty="0"/>
              <a:t> </a:t>
            </a:r>
            <a:r>
              <a:rPr lang="en-US" sz="4400" dirty="0" err="1"/>
              <a:t>lenyomatú</a:t>
            </a:r>
            <a:r>
              <a:rPr lang="en-US" sz="4400" dirty="0"/>
              <a:t> </a:t>
            </a:r>
            <a:r>
              <a:rPr lang="en-US" sz="4400" dirty="0" err="1"/>
              <a:t>polimerek</a:t>
            </a:r>
            <a:r>
              <a:rPr lang="en-US" sz="4400" dirty="0"/>
              <a:t>: “</a:t>
            </a:r>
            <a:r>
              <a:rPr lang="en-US" sz="4400" dirty="0" err="1"/>
              <a:t>Műanyag</a:t>
            </a:r>
            <a:r>
              <a:rPr lang="en-US" sz="4400" dirty="0"/>
              <a:t> </a:t>
            </a:r>
            <a:r>
              <a:rPr lang="en-US" sz="4400" dirty="0" err="1"/>
              <a:t>antitestek</a:t>
            </a:r>
            <a:r>
              <a:rPr lang="en-US" sz="4400" dirty="0"/>
              <a:t>”</a:t>
            </a:r>
            <a:endParaRPr lang="hu-HU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ED454C71-9F75-6B68-0821-8D422F6D5077}"/>
              </a:ext>
            </a:extLst>
          </p:cNvPr>
          <p:cNvSpPr txBox="1"/>
          <p:nvPr/>
        </p:nvSpPr>
        <p:spPr>
          <a:xfrm>
            <a:off x="189925" y="781259"/>
            <a:ext cx="11894702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900" dirty="0" err="1">
                <a:solidFill>
                  <a:srgbClr val="000000"/>
                </a:solidFill>
              </a:rPr>
              <a:t>Plazmon-rezonanciás</a:t>
            </a:r>
            <a:r>
              <a:rPr lang="en-US" sz="1900" dirty="0">
                <a:solidFill>
                  <a:srgbClr val="000000"/>
                </a:solidFill>
              </a:rPr>
              <a:t> chip </a:t>
            </a:r>
            <a:r>
              <a:rPr lang="en-US" sz="1900" dirty="0" err="1">
                <a:solidFill>
                  <a:srgbClr val="000000"/>
                </a:solidFill>
              </a:rPr>
              <a:t>technológián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alapuló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univerzális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előállítási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és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nagy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áteresztőképességű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vizsgálati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módszert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dolgoztunk</a:t>
            </a:r>
            <a:r>
              <a:rPr lang="en-US" sz="1900" dirty="0">
                <a:solidFill>
                  <a:srgbClr val="000000"/>
                </a:solidFill>
              </a:rPr>
              <a:t> ki </a:t>
            </a:r>
            <a:r>
              <a:rPr lang="en-US" sz="1900" dirty="0" err="1">
                <a:solidFill>
                  <a:srgbClr val="000000"/>
                </a:solidFill>
              </a:rPr>
              <a:t>diagnosztikai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reagensként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</a:rPr>
              <a:t>alkalmazható</a:t>
            </a:r>
            <a:r>
              <a:rPr lang="en-US" sz="1900" dirty="0">
                <a:solidFill>
                  <a:srgbClr val="000000"/>
                </a:solidFill>
              </a:rPr>
              <a:t> </a:t>
            </a:r>
            <a:r>
              <a:rPr lang="en-US" sz="1900" dirty="0" err="1">
                <a:solidFill>
                  <a:srgbClr val="000000"/>
                </a:solidFill>
                <a:cs typeface="Arial" panose="020B0604020202020204" pitchFamily="34" charset="0"/>
              </a:rPr>
              <a:t>műanyag</a:t>
            </a: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cs typeface="Arial" panose="020B0604020202020204" pitchFamily="34" charset="0"/>
              </a:rPr>
              <a:t>antitestek</a:t>
            </a: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cs typeface="Arial" panose="020B0604020202020204" pitchFamily="34" charset="0"/>
              </a:rPr>
              <a:t>és</a:t>
            </a: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cs typeface="Arial" panose="020B0604020202020204" pitchFamily="34" charset="0"/>
              </a:rPr>
              <a:t>mesterséges</a:t>
            </a: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cs typeface="Arial" panose="020B0604020202020204" pitchFamily="34" charset="0"/>
              </a:rPr>
              <a:t>fehérjék</a:t>
            </a: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cs typeface="Arial" panose="020B0604020202020204" pitchFamily="34" charset="0"/>
              </a:rPr>
              <a:t>előállítására</a:t>
            </a:r>
            <a:endParaRPr lang="en-US" sz="19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A </a:t>
            </a:r>
            <a:r>
              <a:rPr lang="en-US" sz="1900" dirty="0" err="1">
                <a:solidFill>
                  <a:srgbClr val="000000"/>
                </a:solidFill>
                <a:cs typeface="Arial" panose="020B0604020202020204" pitchFamily="34" charset="0"/>
              </a:rPr>
              <a:t>műanyag</a:t>
            </a: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cs typeface="Arial" panose="020B0604020202020204" pitchFamily="34" charset="0"/>
              </a:rPr>
              <a:t>antitestek</a:t>
            </a: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cs typeface="Arial" panose="020B0604020202020204" pitchFamily="34" charset="0"/>
              </a:rPr>
              <a:t>lehetőséget</a:t>
            </a: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cs typeface="Arial" panose="020B0604020202020204" pitchFamily="34" charset="0"/>
              </a:rPr>
              <a:t>adtak</a:t>
            </a: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 a SARS-CoV-2 virus </a:t>
            </a:r>
            <a:r>
              <a:rPr lang="en-US" sz="1900" dirty="0" err="1">
                <a:solidFill>
                  <a:srgbClr val="000000"/>
                </a:solidFill>
                <a:cs typeface="Arial" panose="020B0604020202020204" pitchFamily="34" charset="0"/>
              </a:rPr>
              <a:t>szelektív</a:t>
            </a: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cs typeface="Arial" panose="020B0604020202020204" pitchFamily="34" charset="0"/>
              </a:rPr>
              <a:t>és</a:t>
            </a: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cs typeface="Arial" panose="020B0604020202020204" pitchFamily="34" charset="0"/>
              </a:rPr>
              <a:t>rendkívül</a:t>
            </a: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cs typeface="Arial" panose="020B0604020202020204" pitchFamily="34" charset="0"/>
              </a:rPr>
              <a:t>nagy</a:t>
            </a: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cs typeface="Arial" panose="020B0604020202020204" pitchFamily="34" charset="0"/>
              </a:rPr>
              <a:t>affinitású</a:t>
            </a:r>
            <a:r>
              <a:rPr 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00"/>
                </a:solidFill>
                <a:cs typeface="Arial" panose="020B0604020202020204" pitchFamily="34" charset="0"/>
              </a:rPr>
              <a:t>meghatározására</a:t>
            </a:r>
            <a:endParaRPr lang="en-US" sz="1900" dirty="0">
              <a:solidFill>
                <a:srgbClr val="00000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1C317AD-200F-2089-4BF0-D70E6F5A1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0204"/>
            <a:ext cx="7822441" cy="3876782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8735D7AA-B4DF-C73C-09E8-F1B1E851B4A5}"/>
              </a:ext>
            </a:extLst>
          </p:cNvPr>
          <p:cNvSpPr txBox="1"/>
          <p:nvPr/>
        </p:nvSpPr>
        <p:spPr>
          <a:xfrm>
            <a:off x="8037921" y="4575440"/>
            <a:ext cx="39605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/>
            <a:r>
              <a:rPr lang="en-US" sz="1400" dirty="0">
                <a:latin typeface="Segoe UI" panose="020B0502040204020203" pitchFamily="34" charset="0"/>
              </a:rPr>
              <a:t>Z. </a:t>
            </a:r>
            <a:r>
              <a:rPr lang="hu-HU" sz="1400" dirty="0" err="1">
                <a:latin typeface="Segoe UI" panose="020B0502040204020203" pitchFamily="34" charset="0"/>
              </a:rPr>
              <a:t>Bogn</a:t>
            </a:r>
            <a:r>
              <a:rPr lang="en-US" sz="1400" dirty="0">
                <a:latin typeface="Segoe UI" panose="020B0502040204020203" pitchFamily="34" charset="0"/>
              </a:rPr>
              <a:t>á</a:t>
            </a:r>
            <a:r>
              <a:rPr lang="hu-HU" sz="1400" dirty="0">
                <a:latin typeface="Segoe UI" panose="020B0502040204020203" pitchFamily="34" charset="0"/>
              </a:rPr>
              <a:t>r, </a:t>
            </a:r>
            <a:r>
              <a:rPr lang="en-US" sz="1400" dirty="0">
                <a:latin typeface="Segoe UI" panose="020B0502040204020203" pitchFamily="34" charset="0"/>
              </a:rPr>
              <a:t>et al.</a:t>
            </a:r>
            <a:r>
              <a:rPr lang="hu-HU" sz="1400" dirty="0">
                <a:latin typeface="Segoe UI" panose="020B0502040204020203" pitchFamily="34" charset="0"/>
              </a:rPr>
              <a:t>,, </a:t>
            </a:r>
            <a:r>
              <a:rPr lang="hu-HU" sz="1400" dirty="0" err="1">
                <a:latin typeface="Segoe UI" panose="020B0502040204020203" pitchFamily="34" charset="0"/>
              </a:rPr>
              <a:t>Peptide</a:t>
            </a:r>
            <a:r>
              <a:rPr lang="hu-HU" sz="1400" dirty="0">
                <a:latin typeface="Segoe UI" panose="020B0502040204020203" pitchFamily="34" charset="0"/>
              </a:rPr>
              <a:t> </a:t>
            </a:r>
            <a:r>
              <a:rPr lang="hu-HU" sz="1400" dirty="0" err="1">
                <a:latin typeface="Segoe UI" panose="020B0502040204020203" pitchFamily="34" charset="0"/>
              </a:rPr>
              <a:t>epitope-imprinted</a:t>
            </a:r>
            <a:r>
              <a:rPr lang="hu-HU" sz="1400" dirty="0">
                <a:latin typeface="Segoe UI" panose="020B0502040204020203" pitchFamily="34" charset="0"/>
              </a:rPr>
              <a:t> </a:t>
            </a:r>
            <a:r>
              <a:rPr lang="hu-HU" sz="1400" dirty="0" err="1">
                <a:latin typeface="Segoe UI" panose="020B0502040204020203" pitchFamily="34" charset="0"/>
              </a:rPr>
              <a:t>polymer</a:t>
            </a:r>
            <a:r>
              <a:rPr lang="hu-HU" sz="1400" dirty="0">
                <a:latin typeface="Segoe UI" panose="020B0502040204020203" pitchFamily="34" charset="0"/>
              </a:rPr>
              <a:t> </a:t>
            </a:r>
            <a:r>
              <a:rPr lang="hu-HU" sz="1400" dirty="0" err="1">
                <a:latin typeface="Segoe UI" panose="020B0502040204020203" pitchFamily="34" charset="0"/>
              </a:rPr>
              <a:t>microarrays</a:t>
            </a:r>
            <a:r>
              <a:rPr lang="hu-HU" sz="1400" dirty="0">
                <a:latin typeface="Segoe UI" panose="020B0502040204020203" pitchFamily="34" charset="0"/>
              </a:rPr>
              <a:t> </a:t>
            </a:r>
            <a:r>
              <a:rPr lang="hu-HU" sz="1400" dirty="0" err="1">
                <a:latin typeface="Segoe UI" panose="020B0502040204020203" pitchFamily="34" charset="0"/>
              </a:rPr>
              <a:t>for</a:t>
            </a:r>
            <a:r>
              <a:rPr lang="hu-HU" sz="1400" dirty="0">
                <a:latin typeface="Segoe UI" panose="020B0502040204020203" pitchFamily="34" charset="0"/>
              </a:rPr>
              <a:t> </a:t>
            </a:r>
            <a:r>
              <a:rPr lang="hu-HU" sz="1400" dirty="0" err="1">
                <a:latin typeface="Segoe UI" panose="020B0502040204020203" pitchFamily="34" charset="0"/>
              </a:rPr>
              <a:t>selective</a:t>
            </a:r>
            <a:r>
              <a:rPr lang="hu-HU" sz="1400" dirty="0">
                <a:latin typeface="Segoe UI" panose="020B0502040204020203" pitchFamily="34" charset="0"/>
              </a:rPr>
              <a:t> protein </a:t>
            </a:r>
            <a:r>
              <a:rPr lang="hu-HU" sz="1400" dirty="0" err="1">
                <a:latin typeface="Segoe UI" panose="020B0502040204020203" pitchFamily="34" charset="0"/>
              </a:rPr>
              <a:t>recognition</a:t>
            </a:r>
            <a:r>
              <a:rPr lang="hu-HU" sz="1400" dirty="0">
                <a:latin typeface="Segoe UI" panose="020B0502040204020203" pitchFamily="34" charset="0"/>
              </a:rPr>
              <a:t>. </a:t>
            </a:r>
            <a:r>
              <a:rPr lang="hu-HU" sz="1400" dirty="0" err="1">
                <a:latin typeface="Segoe UI" panose="020B0502040204020203" pitchFamily="34" charset="0"/>
              </a:rPr>
              <a:t>Application</a:t>
            </a:r>
            <a:r>
              <a:rPr lang="hu-HU" sz="1400" dirty="0">
                <a:latin typeface="Segoe UI" panose="020B0502040204020203" pitchFamily="34" charset="0"/>
              </a:rPr>
              <a:t> </a:t>
            </a:r>
            <a:r>
              <a:rPr lang="hu-HU" sz="1400" dirty="0" err="1">
                <a:latin typeface="Segoe UI" panose="020B0502040204020203" pitchFamily="34" charset="0"/>
              </a:rPr>
              <a:t>for</a:t>
            </a:r>
            <a:r>
              <a:rPr lang="hu-HU" sz="1400" dirty="0">
                <a:latin typeface="Segoe UI" panose="020B0502040204020203" pitchFamily="34" charset="0"/>
              </a:rPr>
              <a:t> SARS-CoV-2 RBD protein, </a:t>
            </a:r>
            <a:r>
              <a:rPr lang="hu-HU" sz="1400" b="1" dirty="0" err="1">
                <a:latin typeface="Segoe UI" panose="020B0502040204020203" pitchFamily="34" charset="0"/>
              </a:rPr>
              <a:t>Chem</a:t>
            </a:r>
            <a:r>
              <a:rPr lang="hu-HU" sz="1400" b="1" dirty="0">
                <a:latin typeface="Segoe UI" panose="020B0502040204020203" pitchFamily="34" charset="0"/>
              </a:rPr>
              <a:t> </a:t>
            </a:r>
            <a:r>
              <a:rPr lang="hu-HU" sz="1400" b="1" dirty="0" err="1">
                <a:latin typeface="Segoe UI" panose="020B0502040204020203" pitchFamily="34" charset="0"/>
              </a:rPr>
              <a:t>Sci</a:t>
            </a:r>
            <a:r>
              <a:rPr lang="hu-HU" sz="1400" dirty="0">
                <a:latin typeface="Segoe UI" panose="020B0502040204020203" pitchFamily="34" charset="0"/>
              </a:rPr>
              <a:t>, 13 (2022) 1263-1269.</a:t>
            </a:r>
            <a:r>
              <a:rPr lang="en-US" sz="1400" dirty="0">
                <a:latin typeface="Segoe UI" panose="020B0502040204020203" pitchFamily="34" charset="0"/>
              </a:rPr>
              <a:t> (</a:t>
            </a:r>
            <a:r>
              <a:rPr lang="en-US" sz="1400" b="1" dirty="0" err="1">
                <a:latin typeface="Segoe UI" panose="020B0502040204020203" pitchFamily="34" charset="0"/>
              </a:rPr>
              <a:t>címlap</a:t>
            </a:r>
            <a:r>
              <a:rPr lang="en-US" sz="1400" b="1" dirty="0">
                <a:latin typeface="Segoe UI" panose="020B0502040204020203" pitchFamily="34" charset="0"/>
              </a:rPr>
              <a:t> </a:t>
            </a:r>
            <a:r>
              <a:rPr lang="en-US" sz="1400" b="1" dirty="0" err="1">
                <a:latin typeface="Segoe UI" panose="020B0502040204020203" pitchFamily="34" charset="0"/>
              </a:rPr>
              <a:t>közlemény</a:t>
            </a:r>
            <a:r>
              <a:rPr lang="en-US" sz="1400" dirty="0">
                <a:latin typeface="Segoe UI" panose="020B0502040204020203" pitchFamily="34" charset="0"/>
              </a:rPr>
              <a:t>)</a:t>
            </a:r>
            <a:endParaRPr lang="hu-HU" sz="1400" dirty="0">
              <a:latin typeface="Segoe UI" panose="020B0502040204020203" pitchFamily="34" charset="0"/>
            </a:endParaRPr>
          </a:p>
        </p:txBody>
      </p:sp>
      <p:pic>
        <p:nvPicPr>
          <p:cNvPr id="6" name="Kép 10">
            <a:extLst>
              <a:ext uri="{FF2B5EF4-FFF2-40B4-BE49-F238E27FC236}">
                <a16:creationId xmlns:a16="http://schemas.microsoft.com/office/drawing/2014/main" id="{46B68B37-195E-6ED9-A245-9A74A81FA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3" b="5300"/>
          <a:stretch/>
        </p:blipFill>
        <p:spPr bwMode="auto">
          <a:xfrm>
            <a:off x="8432870" y="2366938"/>
            <a:ext cx="2795106" cy="20630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7466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6EC77581-49C0-9127-3711-AB041B13D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Előállítás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jellemzés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chipen</a:t>
            </a:r>
            <a:endParaRPr lang="hu-HU" dirty="0"/>
          </a:p>
        </p:txBody>
      </p:sp>
      <p:grpSp>
        <p:nvGrpSpPr>
          <p:cNvPr id="34" name="Csoportba foglalás 33">
            <a:extLst>
              <a:ext uri="{FF2B5EF4-FFF2-40B4-BE49-F238E27FC236}">
                <a16:creationId xmlns:a16="http://schemas.microsoft.com/office/drawing/2014/main" id="{22E697F8-CBCF-EB00-09F7-B1F79A57D84A}"/>
              </a:ext>
            </a:extLst>
          </p:cNvPr>
          <p:cNvGrpSpPr/>
          <p:nvPr/>
        </p:nvGrpSpPr>
        <p:grpSpPr>
          <a:xfrm>
            <a:off x="111761" y="985519"/>
            <a:ext cx="10267311" cy="4863409"/>
            <a:chOff x="0" y="807971"/>
            <a:chExt cx="11949548" cy="6050029"/>
          </a:xfrm>
        </p:grpSpPr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7AD6268E-4C7B-61C6-60FF-5ABA328F0332}"/>
                </a:ext>
              </a:extLst>
            </p:cNvPr>
            <p:cNvSpPr txBox="1"/>
            <p:nvPr/>
          </p:nvSpPr>
          <p:spPr>
            <a:xfrm>
              <a:off x="8458552" y="3145163"/>
              <a:ext cx="3490996" cy="8040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&lt;10 nm </a:t>
              </a:r>
              <a:r>
                <a:rPr lang="en-US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vastag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molekuláris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polimerfilm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szintézise</a:t>
              </a:r>
              <a:endParaRPr lang="hu-H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8" descr="C:\Users\rober\Downloads\shematic_workflow_3.tif">
              <a:extLst>
                <a:ext uri="{FF2B5EF4-FFF2-40B4-BE49-F238E27FC236}">
                  <a16:creationId xmlns:a16="http://schemas.microsoft.com/office/drawing/2014/main" id="{B4DAE7AE-F369-93EB-F8AC-C80388E22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671" y="807971"/>
              <a:ext cx="8024286" cy="60171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8384FECC-D7AF-8464-A868-183C3C652A46}"/>
                </a:ext>
              </a:extLst>
            </p:cNvPr>
            <p:cNvSpPr txBox="1"/>
            <p:nvPr/>
          </p:nvSpPr>
          <p:spPr>
            <a:xfrm>
              <a:off x="1415350" y="2266676"/>
              <a:ext cx="1438214" cy="276999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Tüskefehérje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RBD</a:t>
              </a:r>
              <a:endParaRPr kumimoji="0" lang="hu-H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TextBox 4">
              <a:extLst>
                <a:ext uri="{FF2B5EF4-FFF2-40B4-BE49-F238E27FC236}">
                  <a16:creationId xmlns:a16="http://schemas.microsoft.com/office/drawing/2014/main" id="{DCEAF724-848D-658F-A7AC-6E9FC7F175CB}"/>
                </a:ext>
              </a:extLst>
            </p:cNvPr>
            <p:cNvSpPr txBox="1"/>
            <p:nvPr/>
          </p:nvSpPr>
          <p:spPr>
            <a:xfrm>
              <a:off x="2694418" y="1253896"/>
              <a:ext cx="999147" cy="574306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Epitóp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szelekció</a:t>
              </a:r>
              <a:endParaRPr kumimoji="0" lang="hu-H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5">
              <a:extLst>
                <a:ext uri="{FF2B5EF4-FFF2-40B4-BE49-F238E27FC236}">
                  <a16:creationId xmlns:a16="http://schemas.microsoft.com/office/drawing/2014/main" id="{45B3A38B-7431-CEBC-A0EE-49BEF0200E3A}"/>
                </a:ext>
              </a:extLst>
            </p:cNvPr>
            <p:cNvSpPr txBox="1"/>
            <p:nvPr/>
          </p:nvSpPr>
          <p:spPr>
            <a:xfrm>
              <a:off x="5507139" y="1551204"/>
              <a:ext cx="962123" cy="276999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CyS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) S-Au</a:t>
              </a:r>
              <a:endParaRPr kumimoji="0" lang="hu-H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TextBox 6">
              <a:extLst>
                <a:ext uri="{FF2B5EF4-FFF2-40B4-BE49-F238E27FC236}">
                  <a16:creationId xmlns:a16="http://schemas.microsoft.com/office/drawing/2014/main" id="{1A209EA8-2DC3-3BA5-110A-EE4CE4F3100C}"/>
                </a:ext>
              </a:extLst>
            </p:cNvPr>
            <p:cNvSpPr txBox="1"/>
            <p:nvPr/>
          </p:nvSpPr>
          <p:spPr>
            <a:xfrm>
              <a:off x="5700461" y="2077142"/>
              <a:ext cx="214998" cy="344584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TextBox 7">
              <a:extLst>
                <a:ext uri="{FF2B5EF4-FFF2-40B4-BE49-F238E27FC236}">
                  <a16:creationId xmlns:a16="http://schemas.microsoft.com/office/drawing/2014/main" id="{2090673A-7C5A-7FE5-0149-786C7E6810AF}"/>
                </a:ext>
              </a:extLst>
            </p:cNvPr>
            <p:cNvSpPr txBox="1"/>
            <p:nvPr/>
          </p:nvSpPr>
          <p:spPr>
            <a:xfrm>
              <a:off x="5568372" y="3249415"/>
              <a:ext cx="840295" cy="276999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Blokkolás</a:t>
              </a:r>
              <a:endParaRPr kumimoji="0" lang="hu-H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TextBox 9">
              <a:extLst>
                <a:ext uri="{FF2B5EF4-FFF2-40B4-BE49-F238E27FC236}">
                  <a16:creationId xmlns:a16="http://schemas.microsoft.com/office/drawing/2014/main" id="{D0DC1BD0-F349-587E-476C-59C15CF4A49C}"/>
                </a:ext>
              </a:extLst>
            </p:cNvPr>
            <p:cNvSpPr txBox="1"/>
            <p:nvPr/>
          </p:nvSpPr>
          <p:spPr>
            <a:xfrm>
              <a:off x="2440867" y="3145163"/>
              <a:ext cx="1252698" cy="415498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Templát</a:t>
              </a: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105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eltávolítás</a:t>
              </a:r>
              <a:endParaRPr kumimoji="0" lang="hu-HU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77CA8CB7-53CA-903E-6C20-751DE4AE54C9}"/>
                </a:ext>
              </a:extLst>
            </p:cNvPr>
            <p:cNvSpPr txBox="1"/>
            <p:nvPr/>
          </p:nvSpPr>
          <p:spPr>
            <a:xfrm>
              <a:off x="0" y="4160383"/>
              <a:ext cx="2136537" cy="65088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Képalkotó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felületi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plazmon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rezonancia</a:t>
              </a:r>
              <a:endPara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F9674711-C834-B354-E321-98B4D627CA6A}"/>
                </a:ext>
              </a:extLst>
            </p:cNvPr>
            <p:cNvSpPr txBox="1"/>
            <p:nvPr/>
          </p:nvSpPr>
          <p:spPr>
            <a:xfrm>
              <a:off x="2095805" y="5146624"/>
              <a:ext cx="1515518" cy="34458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Vírusfelismerés</a:t>
              </a:r>
              <a:endParaRPr kumimoji="0" lang="hu-H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0A9511C4-1082-26F7-0EBB-8010419E4FFA}"/>
                </a:ext>
              </a:extLst>
            </p:cNvPr>
            <p:cNvSpPr txBox="1"/>
            <p:nvPr/>
          </p:nvSpPr>
          <p:spPr>
            <a:xfrm>
              <a:off x="5568372" y="5661798"/>
              <a:ext cx="902342" cy="430887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Kinetikai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analízis</a:t>
              </a:r>
              <a:endParaRPr kumimoji="0" lang="hu-H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D6BA2E00-DF2F-F186-68A9-B649EB8038F4}"/>
                </a:ext>
              </a:extLst>
            </p:cNvPr>
            <p:cNvSpPr/>
            <p:nvPr/>
          </p:nvSpPr>
          <p:spPr>
            <a:xfrm>
              <a:off x="5348237" y="5301261"/>
              <a:ext cx="1122478" cy="276999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Slide Number Placeholder 15">
              <a:extLst>
                <a:ext uri="{FF2B5EF4-FFF2-40B4-BE49-F238E27FC236}">
                  <a16:creationId xmlns:a16="http://schemas.microsoft.com/office/drawing/2014/main" id="{CDAC65F4-E838-1307-209F-0CCD308EC069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8963072" y="6381750"/>
              <a:ext cx="457200" cy="476250"/>
            </a:xfrm>
            <a:prstGeom prst="rect">
              <a:avLst/>
            </a:prstGeom>
            <a:ln/>
          </p:spPr>
          <p:txBody>
            <a:bodyPr/>
            <a:lstStyle>
              <a:defPPr>
                <a:defRPr lang="hu-H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45EBF4E9-A1C0-4FCC-9D5C-F16D7A76D813}" type="slidenum">
                <a:rPr kumimoji="0" lang="hu-HU" sz="12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21</a:t>
              </a:fld>
              <a:endPara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TextBox 17">
              <a:extLst>
                <a:ext uri="{FF2B5EF4-FFF2-40B4-BE49-F238E27FC236}">
                  <a16:creationId xmlns:a16="http://schemas.microsoft.com/office/drawing/2014/main" id="{7A3CFC32-BFCB-01D4-576E-46ACEC0D3D6F}"/>
                </a:ext>
              </a:extLst>
            </p:cNvPr>
            <p:cNvSpPr txBox="1"/>
            <p:nvPr/>
          </p:nvSpPr>
          <p:spPr>
            <a:xfrm>
              <a:off x="8471247" y="2020164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 chip</a:t>
              </a:r>
              <a:endParaRPr lang="hu-H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8">
              <a:extLst>
                <a:ext uri="{FF2B5EF4-FFF2-40B4-BE49-F238E27FC236}">
                  <a16:creationId xmlns:a16="http://schemas.microsoft.com/office/drawing/2014/main" id="{80CF683F-3771-B247-6711-37CDA4B38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6209" y="4103662"/>
              <a:ext cx="952621" cy="745148"/>
            </a:xfrm>
            <a:prstGeom prst="rect">
              <a:avLst/>
            </a:prstGeom>
          </p:spPr>
        </p:pic>
      </p:grp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40889780-628F-8A24-8CAA-9736CA96FE1D}"/>
              </a:ext>
            </a:extLst>
          </p:cNvPr>
          <p:cNvSpPr txBox="1"/>
          <p:nvPr/>
        </p:nvSpPr>
        <p:spPr>
          <a:xfrm>
            <a:off x="4843614" y="2040111"/>
            <a:ext cx="161904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Szkopoletin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elektropolimerizáció</a:t>
            </a:r>
            <a:endParaRPr kumimoji="0" lang="hu-H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Kép 6">
            <a:extLst>
              <a:ext uri="{FF2B5EF4-FFF2-40B4-BE49-F238E27FC236}">
                <a16:creationId xmlns:a16="http://schemas.microsoft.com/office/drawing/2014/main" id="{A1FED11C-442A-8810-EE2D-6FC4640763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49"/>
          <a:stretch/>
        </p:blipFill>
        <p:spPr>
          <a:xfrm>
            <a:off x="7921619" y="610880"/>
            <a:ext cx="2197659" cy="120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14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Vírusok elektrokémiai számlálása fém </a:t>
            </a:r>
            <a:r>
              <a:rPr lang="hu-HU" dirty="0" err="1"/>
              <a:t>enkapszulációval</a:t>
            </a:r>
            <a:endParaRPr lang="hu-HU" dirty="0"/>
          </a:p>
        </p:txBody>
      </p:sp>
      <p:grpSp>
        <p:nvGrpSpPr>
          <p:cNvPr id="281" name="Csoportba foglalás 280">
            <a:extLst>
              <a:ext uri="{FF2B5EF4-FFF2-40B4-BE49-F238E27FC236}">
                <a16:creationId xmlns:a16="http://schemas.microsoft.com/office/drawing/2014/main" id="{A2D79169-F4D7-02E6-1EB5-1D7A1A7A5EB5}"/>
              </a:ext>
            </a:extLst>
          </p:cNvPr>
          <p:cNvGrpSpPr/>
          <p:nvPr/>
        </p:nvGrpSpPr>
        <p:grpSpPr>
          <a:xfrm>
            <a:off x="453136" y="1632211"/>
            <a:ext cx="6657401" cy="3698271"/>
            <a:chOff x="161307" y="2388874"/>
            <a:chExt cx="6657401" cy="3698271"/>
          </a:xfrm>
        </p:grpSpPr>
        <p:grpSp>
          <p:nvGrpSpPr>
            <p:cNvPr id="282" name="Group 181">
              <a:extLst>
                <a:ext uri="{FF2B5EF4-FFF2-40B4-BE49-F238E27FC236}">
                  <a16:creationId xmlns:a16="http://schemas.microsoft.com/office/drawing/2014/main" id="{26EE47FE-BA3A-B852-07A1-5DF14671BAC0}"/>
                </a:ext>
              </a:extLst>
            </p:cNvPr>
            <p:cNvGrpSpPr/>
            <p:nvPr/>
          </p:nvGrpSpPr>
          <p:grpSpPr>
            <a:xfrm>
              <a:off x="161307" y="3160621"/>
              <a:ext cx="1858201" cy="2162642"/>
              <a:chOff x="498588" y="4674369"/>
              <a:chExt cx="1858201" cy="2162642"/>
            </a:xfrm>
          </p:grpSpPr>
          <p:sp>
            <p:nvSpPr>
              <p:cNvPr id="404" name="Szövegdoboz 403">
                <a:extLst>
                  <a:ext uri="{FF2B5EF4-FFF2-40B4-BE49-F238E27FC236}">
                    <a16:creationId xmlns:a16="http://schemas.microsoft.com/office/drawing/2014/main" id="{1EED59E0-8568-2968-5D34-2B3A700D6CD4}"/>
                  </a:ext>
                </a:extLst>
              </p:cNvPr>
              <p:cNvSpPr txBox="1"/>
              <p:nvPr/>
            </p:nvSpPr>
            <p:spPr>
              <a:xfrm>
                <a:off x="498588" y="5913681"/>
                <a:ext cx="185820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hu-HU" dirty="0">
                    <a:latin typeface="Cambria" panose="02040503050406030204" pitchFamily="18" charset="0"/>
                    <a:ea typeface="Cambria" panose="02040503050406030204" pitchFamily="18" charset="0"/>
                  </a:rPr>
                  <a:t>H3N2</a:t>
                </a:r>
                <a:br>
                  <a:rPr lang="hu-HU" dirty="0"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hu-HU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Influenza A v</a:t>
                </a:r>
                <a:r>
                  <a:rPr lang="en-GB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</a:t>
                </a:r>
                <a:r>
                  <a:rPr lang="hu-HU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rus</a:t>
                </a:r>
                <a:endParaRPr lang="hu-HU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hu-HU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r>
                  <a:rPr lang="hu-HU" baseline="-25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</a:t>
                </a:r>
                <a:r>
                  <a:rPr lang="hu-HU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80-120 nm </a:t>
                </a:r>
              </a:p>
            </p:txBody>
          </p:sp>
          <p:pic>
            <p:nvPicPr>
              <p:cNvPr id="405" name="Kép 132">
                <a:extLst>
                  <a:ext uri="{FF2B5EF4-FFF2-40B4-BE49-F238E27FC236}">
                    <a16:creationId xmlns:a16="http://schemas.microsoft.com/office/drawing/2014/main" id="{A855C108-62F5-91C1-7785-4AE9736AF3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201" y="4674369"/>
                <a:ext cx="1648976" cy="1286202"/>
              </a:xfrm>
              <a:prstGeom prst="rect">
                <a:avLst/>
              </a:prstGeom>
            </p:spPr>
          </p:pic>
        </p:grpSp>
        <p:grpSp>
          <p:nvGrpSpPr>
            <p:cNvPr id="283" name="Csoportba foglalás 282">
              <a:extLst>
                <a:ext uri="{FF2B5EF4-FFF2-40B4-BE49-F238E27FC236}">
                  <a16:creationId xmlns:a16="http://schemas.microsoft.com/office/drawing/2014/main" id="{2CC6D97E-75CD-F4E8-1F83-6CA769167455}"/>
                </a:ext>
              </a:extLst>
            </p:cNvPr>
            <p:cNvGrpSpPr/>
            <p:nvPr/>
          </p:nvGrpSpPr>
          <p:grpSpPr>
            <a:xfrm>
              <a:off x="1711995" y="2450053"/>
              <a:ext cx="1846932" cy="1778496"/>
              <a:chOff x="1865322" y="1315765"/>
              <a:chExt cx="2184380" cy="2171765"/>
            </a:xfrm>
          </p:grpSpPr>
          <p:sp>
            <p:nvSpPr>
              <p:cNvPr id="402" name="Ellipszis 45">
                <a:extLst>
                  <a:ext uri="{FF2B5EF4-FFF2-40B4-BE49-F238E27FC236}">
                    <a16:creationId xmlns:a16="http://schemas.microsoft.com/office/drawing/2014/main" id="{33B3144A-CC61-D580-D5D8-1CE5C3175D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77937" y="1315765"/>
                <a:ext cx="2171765" cy="217176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outerShdw blurRad="342900" sx="102000" sy="102000" algn="ctr" rotWithShape="0">
                  <a:schemeClr val="accent6">
                    <a:lumMod val="75000"/>
                    <a:alpha val="9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graphicFrame>
            <p:nvGraphicFramePr>
              <p:cNvPr id="403" name="Objektum 2">
                <a:extLst>
                  <a:ext uri="{FF2B5EF4-FFF2-40B4-BE49-F238E27FC236}">
                    <a16:creationId xmlns:a16="http://schemas.microsoft.com/office/drawing/2014/main" id="{A7AF80F8-E469-B58F-1AC6-41B62B32674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865322" y="1545030"/>
              <a:ext cx="2143852" cy="167206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S ChemDraw Drawing" r:id="rId3" imgW="13003964" imgH="10141596" progId="ChemDraw.Document.6.0">
                      <p:embed/>
                    </p:oleObj>
                  </mc:Choice>
                  <mc:Fallback>
                    <p:oleObj name="CS ChemDraw Drawing" r:id="rId3" imgW="13003964" imgH="10141596" progId="ChemDraw.Document.6.0">
                      <p:embed/>
                      <p:pic>
                        <p:nvPicPr>
                          <p:cNvPr id="403" name="Objektum 2">
                            <a:extLst>
                              <a:ext uri="{FF2B5EF4-FFF2-40B4-BE49-F238E27FC236}">
                                <a16:creationId xmlns:a16="http://schemas.microsoft.com/office/drawing/2014/main" id="{A7AF80F8-E469-B58F-1AC6-41B62B32674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1865322" y="1545030"/>
                            <a:ext cx="2143852" cy="167206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84" name="Group 184">
              <a:extLst>
                <a:ext uri="{FF2B5EF4-FFF2-40B4-BE49-F238E27FC236}">
                  <a16:creationId xmlns:a16="http://schemas.microsoft.com/office/drawing/2014/main" id="{EF041768-F641-51C9-74B9-F583094BFB38}"/>
                </a:ext>
              </a:extLst>
            </p:cNvPr>
            <p:cNvGrpSpPr/>
            <p:nvPr/>
          </p:nvGrpSpPr>
          <p:grpSpPr>
            <a:xfrm>
              <a:off x="1982289" y="3144292"/>
              <a:ext cx="2905033" cy="1950743"/>
              <a:chOff x="4844681" y="3126674"/>
              <a:chExt cx="4028981" cy="2785650"/>
            </a:xfrm>
          </p:grpSpPr>
          <p:sp>
            <p:nvSpPr>
              <p:cNvPr id="316" name="Szövegdoboz 139">
                <a:extLst>
                  <a:ext uri="{FF2B5EF4-FFF2-40B4-BE49-F238E27FC236}">
                    <a16:creationId xmlns:a16="http://schemas.microsoft.com/office/drawing/2014/main" id="{6644D476-C2D1-BBD6-CD5C-40E394E5C30F}"/>
                  </a:ext>
                </a:extLst>
              </p:cNvPr>
              <p:cNvSpPr txBox="1"/>
              <p:nvPr/>
            </p:nvSpPr>
            <p:spPr>
              <a:xfrm>
                <a:off x="4844681" y="4997018"/>
                <a:ext cx="1872380" cy="527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kern="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[Ag(NH</a:t>
                </a:r>
                <a:r>
                  <a:rPr lang="hu-HU" kern="0" baseline="-25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</a:t>
                </a:r>
                <a:r>
                  <a:rPr lang="hu-HU" kern="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)</a:t>
                </a:r>
                <a:r>
                  <a:rPr lang="hu-HU" kern="0" baseline="-25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</a:t>
                </a:r>
                <a:r>
                  <a:rPr lang="hu-HU" kern="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]</a:t>
                </a:r>
                <a:r>
                  <a:rPr lang="hu-HU" kern="0" baseline="30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+</a:t>
                </a:r>
              </a:p>
            </p:txBody>
          </p:sp>
          <p:grpSp>
            <p:nvGrpSpPr>
              <p:cNvPr id="317" name="Csoportba foglalás 28">
                <a:extLst>
                  <a:ext uri="{FF2B5EF4-FFF2-40B4-BE49-F238E27FC236}">
                    <a16:creationId xmlns:a16="http://schemas.microsoft.com/office/drawing/2014/main" id="{86AACE2C-CD0A-07B9-D2B5-66F9B6C71D0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24686" y="4626122"/>
                <a:ext cx="1648976" cy="1286202"/>
                <a:chOff x="2839620" y="3269033"/>
                <a:chExt cx="2759810" cy="2152652"/>
              </a:xfrm>
            </p:grpSpPr>
            <p:pic>
              <p:nvPicPr>
                <p:cNvPr id="386" name="Kép 8">
                  <a:extLst>
                    <a:ext uri="{FF2B5EF4-FFF2-40B4-BE49-F238E27FC236}">
                      <a16:creationId xmlns:a16="http://schemas.microsoft.com/office/drawing/2014/main" id="{F90B9D83-23A1-6425-8250-BFA7A80AD7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9620" y="3269033"/>
                  <a:ext cx="2759810" cy="2152652"/>
                </a:xfrm>
                <a:prstGeom prst="rect">
                  <a:avLst/>
                </a:prstGeom>
              </p:spPr>
            </p:pic>
            <p:sp>
              <p:nvSpPr>
                <p:cNvPr id="387" name="Ellipszis 12">
                  <a:extLst>
                    <a:ext uri="{FF2B5EF4-FFF2-40B4-BE49-F238E27FC236}">
                      <a16:creationId xmlns:a16="http://schemas.microsoft.com/office/drawing/2014/main" id="{B74EC715-ACE4-BF76-7303-3B449EB931C3}"/>
                    </a:ext>
                  </a:extLst>
                </p:cNvPr>
                <p:cNvSpPr/>
                <p:nvPr/>
              </p:nvSpPr>
              <p:spPr>
                <a:xfrm>
                  <a:off x="3859525" y="3269033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88" name="Ellipszis 13">
                  <a:extLst>
                    <a:ext uri="{FF2B5EF4-FFF2-40B4-BE49-F238E27FC236}">
                      <a16:creationId xmlns:a16="http://schemas.microsoft.com/office/drawing/2014/main" id="{3A33547E-D130-0370-930D-EAE321DCD693}"/>
                    </a:ext>
                  </a:extLst>
                </p:cNvPr>
                <p:cNvSpPr/>
                <p:nvPr/>
              </p:nvSpPr>
              <p:spPr>
                <a:xfrm>
                  <a:off x="3679525" y="3552340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89" name="Ellipszis 14">
                  <a:extLst>
                    <a:ext uri="{FF2B5EF4-FFF2-40B4-BE49-F238E27FC236}">
                      <a16:creationId xmlns:a16="http://schemas.microsoft.com/office/drawing/2014/main" id="{DA485786-9417-E0DE-8350-7624F615A5C0}"/>
                    </a:ext>
                  </a:extLst>
                </p:cNvPr>
                <p:cNvSpPr/>
                <p:nvPr/>
              </p:nvSpPr>
              <p:spPr>
                <a:xfrm>
                  <a:off x="4546391" y="3349782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90" name="Ellipszis 15">
                  <a:extLst>
                    <a:ext uri="{FF2B5EF4-FFF2-40B4-BE49-F238E27FC236}">
                      <a16:creationId xmlns:a16="http://schemas.microsoft.com/office/drawing/2014/main" id="{BAD5BEB6-D980-91EC-CD29-D3F5407A83AA}"/>
                    </a:ext>
                  </a:extLst>
                </p:cNvPr>
                <p:cNvSpPr/>
                <p:nvPr/>
              </p:nvSpPr>
              <p:spPr>
                <a:xfrm>
                  <a:off x="4546391" y="3633089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91" name="Ellipszis 16">
                  <a:extLst>
                    <a:ext uri="{FF2B5EF4-FFF2-40B4-BE49-F238E27FC236}">
                      <a16:creationId xmlns:a16="http://schemas.microsoft.com/office/drawing/2014/main" id="{25A43CD0-FD78-D5F9-902A-9D957FB2B093}"/>
                    </a:ext>
                  </a:extLst>
                </p:cNvPr>
                <p:cNvSpPr/>
                <p:nvPr/>
              </p:nvSpPr>
              <p:spPr>
                <a:xfrm>
                  <a:off x="4826268" y="4297214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92" name="Ellipszis 17">
                  <a:extLst>
                    <a:ext uri="{FF2B5EF4-FFF2-40B4-BE49-F238E27FC236}">
                      <a16:creationId xmlns:a16="http://schemas.microsoft.com/office/drawing/2014/main" id="{CDC9D96A-AFF3-4C26-F567-C69B8808AA8E}"/>
                    </a:ext>
                  </a:extLst>
                </p:cNvPr>
                <p:cNvSpPr/>
                <p:nvPr/>
              </p:nvSpPr>
              <p:spPr>
                <a:xfrm>
                  <a:off x="4922504" y="3985359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93" name="Ellipszis 18">
                  <a:extLst>
                    <a:ext uri="{FF2B5EF4-FFF2-40B4-BE49-F238E27FC236}">
                      <a16:creationId xmlns:a16="http://schemas.microsoft.com/office/drawing/2014/main" id="{C310B620-E78B-A146-2855-4842782FFE87}"/>
                    </a:ext>
                  </a:extLst>
                </p:cNvPr>
                <p:cNvSpPr/>
                <p:nvPr/>
              </p:nvSpPr>
              <p:spPr>
                <a:xfrm>
                  <a:off x="3781511" y="4913536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94" name="Ellipszis 19">
                  <a:extLst>
                    <a:ext uri="{FF2B5EF4-FFF2-40B4-BE49-F238E27FC236}">
                      <a16:creationId xmlns:a16="http://schemas.microsoft.com/office/drawing/2014/main" id="{36808D50-5F0B-BBC5-6FCC-2AFB9717073A}"/>
                    </a:ext>
                  </a:extLst>
                </p:cNvPr>
                <p:cNvSpPr/>
                <p:nvPr/>
              </p:nvSpPr>
              <p:spPr>
                <a:xfrm>
                  <a:off x="4245579" y="4304099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95" name="Ellipszis 20">
                  <a:extLst>
                    <a:ext uri="{FF2B5EF4-FFF2-40B4-BE49-F238E27FC236}">
                      <a16:creationId xmlns:a16="http://schemas.microsoft.com/office/drawing/2014/main" id="{4A773FFA-CB87-28D7-BB04-1A0220FA6949}"/>
                    </a:ext>
                  </a:extLst>
                </p:cNvPr>
                <p:cNvSpPr/>
                <p:nvPr/>
              </p:nvSpPr>
              <p:spPr>
                <a:xfrm>
                  <a:off x="3501516" y="4961553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96" name="Ellipszis 21">
                  <a:extLst>
                    <a:ext uri="{FF2B5EF4-FFF2-40B4-BE49-F238E27FC236}">
                      <a16:creationId xmlns:a16="http://schemas.microsoft.com/office/drawing/2014/main" id="{C57DD3AA-412D-65D3-765D-6F6D7449F9EB}"/>
                    </a:ext>
                  </a:extLst>
                </p:cNvPr>
                <p:cNvSpPr/>
                <p:nvPr/>
              </p:nvSpPr>
              <p:spPr>
                <a:xfrm>
                  <a:off x="3599520" y="4322938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97" name="Ellipszis 22">
                  <a:extLst>
                    <a:ext uri="{FF2B5EF4-FFF2-40B4-BE49-F238E27FC236}">
                      <a16:creationId xmlns:a16="http://schemas.microsoft.com/office/drawing/2014/main" id="{6212AD22-FEFA-EF7F-FB72-BBD917E29406}"/>
                    </a:ext>
                  </a:extLst>
                </p:cNvPr>
                <p:cNvSpPr/>
                <p:nvPr/>
              </p:nvSpPr>
              <p:spPr>
                <a:xfrm>
                  <a:off x="4039525" y="3767754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98" name="Ellipszis 23">
                  <a:extLst>
                    <a:ext uri="{FF2B5EF4-FFF2-40B4-BE49-F238E27FC236}">
                      <a16:creationId xmlns:a16="http://schemas.microsoft.com/office/drawing/2014/main" id="{47DFBB88-5761-98E7-A75B-9F682A5247D7}"/>
                    </a:ext>
                  </a:extLst>
                </p:cNvPr>
                <p:cNvSpPr/>
                <p:nvPr/>
              </p:nvSpPr>
              <p:spPr>
                <a:xfrm>
                  <a:off x="3040022" y="4322938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99" name="Ellipszis 24">
                  <a:extLst>
                    <a:ext uri="{FF2B5EF4-FFF2-40B4-BE49-F238E27FC236}">
                      <a16:creationId xmlns:a16="http://schemas.microsoft.com/office/drawing/2014/main" id="{B9A6A56B-92D6-6103-2440-28AC7DEB0255}"/>
                    </a:ext>
                  </a:extLst>
                </p:cNvPr>
                <p:cNvSpPr/>
                <p:nvPr/>
              </p:nvSpPr>
              <p:spPr>
                <a:xfrm>
                  <a:off x="3254559" y="3529782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400" name="Ellipszis 25">
                  <a:extLst>
                    <a:ext uri="{FF2B5EF4-FFF2-40B4-BE49-F238E27FC236}">
                      <a16:creationId xmlns:a16="http://schemas.microsoft.com/office/drawing/2014/main" id="{D049A334-006A-BB17-1685-13BD4301D9F2}"/>
                    </a:ext>
                  </a:extLst>
                </p:cNvPr>
                <p:cNvSpPr/>
                <p:nvPr/>
              </p:nvSpPr>
              <p:spPr>
                <a:xfrm>
                  <a:off x="3305764" y="3912340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401" name="Ellipszis 26">
                  <a:extLst>
                    <a:ext uri="{FF2B5EF4-FFF2-40B4-BE49-F238E27FC236}">
                      <a16:creationId xmlns:a16="http://schemas.microsoft.com/office/drawing/2014/main" id="{A348B045-0BA7-CD5A-D45C-E35F92BA11AD}"/>
                    </a:ext>
                  </a:extLst>
                </p:cNvPr>
                <p:cNvSpPr/>
                <p:nvPr/>
              </p:nvSpPr>
              <p:spPr>
                <a:xfrm>
                  <a:off x="4510470" y="4765800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</p:grpSp>
          <p:grpSp>
            <p:nvGrpSpPr>
              <p:cNvPr id="318" name="Csoportba foglalás 63">
                <a:extLst>
                  <a:ext uri="{FF2B5EF4-FFF2-40B4-BE49-F238E27FC236}">
                    <a16:creationId xmlns:a16="http://schemas.microsoft.com/office/drawing/2014/main" id="{ED1E209E-3065-68B6-0049-E82CCE8E593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78651" y="3656798"/>
                <a:ext cx="575702" cy="449047"/>
                <a:chOff x="2839620" y="3269033"/>
                <a:chExt cx="2759810" cy="2152652"/>
              </a:xfrm>
            </p:grpSpPr>
            <p:pic>
              <p:nvPicPr>
                <p:cNvPr id="370" name="Kép 64">
                  <a:extLst>
                    <a:ext uri="{FF2B5EF4-FFF2-40B4-BE49-F238E27FC236}">
                      <a16:creationId xmlns:a16="http://schemas.microsoft.com/office/drawing/2014/main" id="{99FE9CA4-17FD-BC45-C935-ABFF8BEE19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9620" y="3269033"/>
                  <a:ext cx="2759810" cy="2152652"/>
                </a:xfrm>
                <a:prstGeom prst="rect">
                  <a:avLst/>
                </a:prstGeom>
              </p:spPr>
            </p:pic>
            <p:sp>
              <p:nvSpPr>
                <p:cNvPr id="371" name="Ellipszis 65">
                  <a:extLst>
                    <a:ext uri="{FF2B5EF4-FFF2-40B4-BE49-F238E27FC236}">
                      <a16:creationId xmlns:a16="http://schemas.microsoft.com/office/drawing/2014/main" id="{222C6575-F6BB-51CD-0F10-6C5E4D82B1C6}"/>
                    </a:ext>
                  </a:extLst>
                </p:cNvPr>
                <p:cNvSpPr/>
                <p:nvPr/>
              </p:nvSpPr>
              <p:spPr>
                <a:xfrm>
                  <a:off x="3859525" y="3269033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72" name="Ellipszis 66">
                  <a:extLst>
                    <a:ext uri="{FF2B5EF4-FFF2-40B4-BE49-F238E27FC236}">
                      <a16:creationId xmlns:a16="http://schemas.microsoft.com/office/drawing/2014/main" id="{6438F89B-41C1-ED62-4AB7-F6F74E5DC852}"/>
                    </a:ext>
                  </a:extLst>
                </p:cNvPr>
                <p:cNvSpPr/>
                <p:nvPr/>
              </p:nvSpPr>
              <p:spPr>
                <a:xfrm>
                  <a:off x="3679525" y="3552340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73" name="Ellipszis 67">
                  <a:extLst>
                    <a:ext uri="{FF2B5EF4-FFF2-40B4-BE49-F238E27FC236}">
                      <a16:creationId xmlns:a16="http://schemas.microsoft.com/office/drawing/2014/main" id="{4BBF46AF-B8E3-8B06-5740-3FD018756D32}"/>
                    </a:ext>
                  </a:extLst>
                </p:cNvPr>
                <p:cNvSpPr/>
                <p:nvPr/>
              </p:nvSpPr>
              <p:spPr>
                <a:xfrm>
                  <a:off x="4546391" y="3349782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74" name="Ellipszis 68">
                  <a:extLst>
                    <a:ext uri="{FF2B5EF4-FFF2-40B4-BE49-F238E27FC236}">
                      <a16:creationId xmlns:a16="http://schemas.microsoft.com/office/drawing/2014/main" id="{06295E36-49CD-69BA-CAE5-364A75EF4B14}"/>
                    </a:ext>
                  </a:extLst>
                </p:cNvPr>
                <p:cNvSpPr/>
                <p:nvPr/>
              </p:nvSpPr>
              <p:spPr>
                <a:xfrm>
                  <a:off x="4546391" y="3633089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75" name="Ellipszis 69">
                  <a:extLst>
                    <a:ext uri="{FF2B5EF4-FFF2-40B4-BE49-F238E27FC236}">
                      <a16:creationId xmlns:a16="http://schemas.microsoft.com/office/drawing/2014/main" id="{52B85E69-329E-3495-3558-E9FBC6F5542E}"/>
                    </a:ext>
                  </a:extLst>
                </p:cNvPr>
                <p:cNvSpPr/>
                <p:nvPr/>
              </p:nvSpPr>
              <p:spPr>
                <a:xfrm>
                  <a:off x="4826268" y="4297214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76" name="Ellipszis 70">
                  <a:extLst>
                    <a:ext uri="{FF2B5EF4-FFF2-40B4-BE49-F238E27FC236}">
                      <a16:creationId xmlns:a16="http://schemas.microsoft.com/office/drawing/2014/main" id="{9C0FCBF5-F613-7255-79A4-4A8539CE24D5}"/>
                    </a:ext>
                  </a:extLst>
                </p:cNvPr>
                <p:cNvSpPr/>
                <p:nvPr/>
              </p:nvSpPr>
              <p:spPr>
                <a:xfrm>
                  <a:off x="4922504" y="3985359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77" name="Ellipszis 71">
                  <a:extLst>
                    <a:ext uri="{FF2B5EF4-FFF2-40B4-BE49-F238E27FC236}">
                      <a16:creationId xmlns:a16="http://schemas.microsoft.com/office/drawing/2014/main" id="{FBAF1FB1-41F6-86D9-A31D-43F5C05C94C6}"/>
                    </a:ext>
                  </a:extLst>
                </p:cNvPr>
                <p:cNvSpPr/>
                <p:nvPr/>
              </p:nvSpPr>
              <p:spPr>
                <a:xfrm>
                  <a:off x="3781511" y="4913536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78" name="Ellipszis 72">
                  <a:extLst>
                    <a:ext uri="{FF2B5EF4-FFF2-40B4-BE49-F238E27FC236}">
                      <a16:creationId xmlns:a16="http://schemas.microsoft.com/office/drawing/2014/main" id="{35E12508-F1D6-1F56-1E8A-8A8927853E05}"/>
                    </a:ext>
                  </a:extLst>
                </p:cNvPr>
                <p:cNvSpPr/>
                <p:nvPr/>
              </p:nvSpPr>
              <p:spPr>
                <a:xfrm>
                  <a:off x="4245579" y="4304099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79" name="Ellipszis 73">
                  <a:extLst>
                    <a:ext uri="{FF2B5EF4-FFF2-40B4-BE49-F238E27FC236}">
                      <a16:creationId xmlns:a16="http://schemas.microsoft.com/office/drawing/2014/main" id="{63DDD1E7-5691-DF8C-FC84-945E2E849994}"/>
                    </a:ext>
                  </a:extLst>
                </p:cNvPr>
                <p:cNvSpPr/>
                <p:nvPr/>
              </p:nvSpPr>
              <p:spPr>
                <a:xfrm>
                  <a:off x="3501516" y="4961553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80" name="Ellipszis 74">
                  <a:extLst>
                    <a:ext uri="{FF2B5EF4-FFF2-40B4-BE49-F238E27FC236}">
                      <a16:creationId xmlns:a16="http://schemas.microsoft.com/office/drawing/2014/main" id="{493F92A6-3830-9C8A-01A2-7B81BE6F28D4}"/>
                    </a:ext>
                  </a:extLst>
                </p:cNvPr>
                <p:cNvSpPr/>
                <p:nvPr/>
              </p:nvSpPr>
              <p:spPr>
                <a:xfrm>
                  <a:off x="3599520" y="4322938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81" name="Ellipszis 75">
                  <a:extLst>
                    <a:ext uri="{FF2B5EF4-FFF2-40B4-BE49-F238E27FC236}">
                      <a16:creationId xmlns:a16="http://schemas.microsoft.com/office/drawing/2014/main" id="{780B732B-1B59-C594-6659-E0F3FE5B4061}"/>
                    </a:ext>
                  </a:extLst>
                </p:cNvPr>
                <p:cNvSpPr/>
                <p:nvPr/>
              </p:nvSpPr>
              <p:spPr>
                <a:xfrm>
                  <a:off x="4039525" y="3767754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82" name="Ellipszis 76">
                  <a:extLst>
                    <a:ext uri="{FF2B5EF4-FFF2-40B4-BE49-F238E27FC236}">
                      <a16:creationId xmlns:a16="http://schemas.microsoft.com/office/drawing/2014/main" id="{86D38E6E-C75A-6A2A-C680-41635D89D437}"/>
                    </a:ext>
                  </a:extLst>
                </p:cNvPr>
                <p:cNvSpPr/>
                <p:nvPr/>
              </p:nvSpPr>
              <p:spPr>
                <a:xfrm>
                  <a:off x="3040022" y="4322938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83" name="Ellipszis 77">
                  <a:extLst>
                    <a:ext uri="{FF2B5EF4-FFF2-40B4-BE49-F238E27FC236}">
                      <a16:creationId xmlns:a16="http://schemas.microsoft.com/office/drawing/2014/main" id="{9EBE2C83-1FA3-87D6-B825-20130C3143EF}"/>
                    </a:ext>
                  </a:extLst>
                </p:cNvPr>
                <p:cNvSpPr/>
                <p:nvPr/>
              </p:nvSpPr>
              <p:spPr>
                <a:xfrm>
                  <a:off x="3254559" y="3529782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84" name="Ellipszis 78">
                  <a:extLst>
                    <a:ext uri="{FF2B5EF4-FFF2-40B4-BE49-F238E27FC236}">
                      <a16:creationId xmlns:a16="http://schemas.microsoft.com/office/drawing/2014/main" id="{91C83F9D-4120-A4FF-BBBB-84028B279321}"/>
                    </a:ext>
                  </a:extLst>
                </p:cNvPr>
                <p:cNvSpPr/>
                <p:nvPr/>
              </p:nvSpPr>
              <p:spPr>
                <a:xfrm>
                  <a:off x="3305764" y="3912340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85" name="Ellipszis 79">
                  <a:extLst>
                    <a:ext uri="{FF2B5EF4-FFF2-40B4-BE49-F238E27FC236}">
                      <a16:creationId xmlns:a16="http://schemas.microsoft.com/office/drawing/2014/main" id="{1AECEF68-73E5-492B-C20F-CF8DFDA4C9BC}"/>
                    </a:ext>
                  </a:extLst>
                </p:cNvPr>
                <p:cNvSpPr/>
                <p:nvPr/>
              </p:nvSpPr>
              <p:spPr>
                <a:xfrm>
                  <a:off x="4510470" y="4765800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</p:grpSp>
          <p:grpSp>
            <p:nvGrpSpPr>
              <p:cNvPr id="319" name="Csoportba foglalás 80">
                <a:extLst>
                  <a:ext uri="{FF2B5EF4-FFF2-40B4-BE49-F238E27FC236}">
                    <a16:creationId xmlns:a16="http://schemas.microsoft.com/office/drawing/2014/main" id="{F9B6514F-6213-DFA2-C5AC-4F244009168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890528" y="3870380"/>
                <a:ext cx="704006" cy="549125"/>
                <a:chOff x="2839620" y="3269033"/>
                <a:chExt cx="2759810" cy="2152652"/>
              </a:xfrm>
            </p:grpSpPr>
            <p:pic>
              <p:nvPicPr>
                <p:cNvPr id="354" name="Kép 81">
                  <a:extLst>
                    <a:ext uri="{FF2B5EF4-FFF2-40B4-BE49-F238E27FC236}">
                      <a16:creationId xmlns:a16="http://schemas.microsoft.com/office/drawing/2014/main" id="{DCEE8C68-8FE2-BF20-261C-65B482114B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9620" y="3269033"/>
                  <a:ext cx="2759810" cy="2152652"/>
                </a:xfrm>
                <a:prstGeom prst="rect">
                  <a:avLst/>
                </a:prstGeom>
              </p:spPr>
            </p:pic>
            <p:sp>
              <p:nvSpPr>
                <p:cNvPr id="355" name="Ellipszis 82">
                  <a:extLst>
                    <a:ext uri="{FF2B5EF4-FFF2-40B4-BE49-F238E27FC236}">
                      <a16:creationId xmlns:a16="http://schemas.microsoft.com/office/drawing/2014/main" id="{9BDAAA21-FB49-9B1D-87E7-5731BAD3F8D4}"/>
                    </a:ext>
                  </a:extLst>
                </p:cNvPr>
                <p:cNvSpPr/>
                <p:nvPr/>
              </p:nvSpPr>
              <p:spPr>
                <a:xfrm>
                  <a:off x="3859525" y="3269033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56" name="Ellipszis 83">
                  <a:extLst>
                    <a:ext uri="{FF2B5EF4-FFF2-40B4-BE49-F238E27FC236}">
                      <a16:creationId xmlns:a16="http://schemas.microsoft.com/office/drawing/2014/main" id="{13B9E9C8-1132-588C-9F29-8E3B44EAD4B5}"/>
                    </a:ext>
                  </a:extLst>
                </p:cNvPr>
                <p:cNvSpPr/>
                <p:nvPr/>
              </p:nvSpPr>
              <p:spPr>
                <a:xfrm>
                  <a:off x="3679525" y="3552340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57" name="Ellipszis 84">
                  <a:extLst>
                    <a:ext uri="{FF2B5EF4-FFF2-40B4-BE49-F238E27FC236}">
                      <a16:creationId xmlns:a16="http://schemas.microsoft.com/office/drawing/2014/main" id="{B5FECA6E-2728-3901-DA5A-F314CC5EADEF}"/>
                    </a:ext>
                  </a:extLst>
                </p:cNvPr>
                <p:cNvSpPr/>
                <p:nvPr/>
              </p:nvSpPr>
              <p:spPr>
                <a:xfrm>
                  <a:off x="4546391" y="3349782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58" name="Ellipszis 85">
                  <a:extLst>
                    <a:ext uri="{FF2B5EF4-FFF2-40B4-BE49-F238E27FC236}">
                      <a16:creationId xmlns:a16="http://schemas.microsoft.com/office/drawing/2014/main" id="{277812FE-6569-FBD2-0A44-172CB47C4005}"/>
                    </a:ext>
                  </a:extLst>
                </p:cNvPr>
                <p:cNvSpPr/>
                <p:nvPr/>
              </p:nvSpPr>
              <p:spPr>
                <a:xfrm>
                  <a:off x="4546391" y="3633089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59" name="Ellipszis 86">
                  <a:extLst>
                    <a:ext uri="{FF2B5EF4-FFF2-40B4-BE49-F238E27FC236}">
                      <a16:creationId xmlns:a16="http://schemas.microsoft.com/office/drawing/2014/main" id="{B3267E0C-076A-3B60-A5F7-DC6ED7BF4E15}"/>
                    </a:ext>
                  </a:extLst>
                </p:cNvPr>
                <p:cNvSpPr/>
                <p:nvPr/>
              </p:nvSpPr>
              <p:spPr>
                <a:xfrm>
                  <a:off x="4826268" y="4297214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60" name="Ellipszis 87">
                  <a:extLst>
                    <a:ext uri="{FF2B5EF4-FFF2-40B4-BE49-F238E27FC236}">
                      <a16:creationId xmlns:a16="http://schemas.microsoft.com/office/drawing/2014/main" id="{5B2724F9-33ED-6035-9CD1-DC2BDA38642B}"/>
                    </a:ext>
                  </a:extLst>
                </p:cNvPr>
                <p:cNvSpPr/>
                <p:nvPr/>
              </p:nvSpPr>
              <p:spPr>
                <a:xfrm>
                  <a:off x="4922504" y="3985359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61" name="Ellipszis 88">
                  <a:extLst>
                    <a:ext uri="{FF2B5EF4-FFF2-40B4-BE49-F238E27FC236}">
                      <a16:creationId xmlns:a16="http://schemas.microsoft.com/office/drawing/2014/main" id="{D9A85765-D631-075F-B3F6-DACDDA1B2895}"/>
                    </a:ext>
                  </a:extLst>
                </p:cNvPr>
                <p:cNvSpPr/>
                <p:nvPr/>
              </p:nvSpPr>
              <p:spPr>
                <a:xfrm>
                  <a:off x="3781511" y="4913536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62" name="Ellipszis 89">
                  <a:extLst>
                    <a:ext uri="{FF2B5EF4-FFF2-40B4-BE49-F238E27FC236}">
                      <a16:creationId xmlns:a16="http://schemas.microsoft.com/office/drawing/2014/main" id="{8CB1AF5B-2181-A8B4-281A-042E699648C1}"/>
                    </a:ext>
                  </a:extLst>
                </p:cNvPr>
                <p:cNvSpPr/>
                <p:nvPr/>
              </p:nvSpPr>
              <p:spPr>
                <a:xfrm>
                  <a:off x="4245579" y="4304099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63" name="Ellipszis 90">
                  <a:extLst>
                    <a:ext uri="{FF2B5EF4-FFF2-40B4-BE49-F238E27FC236}">
                      <a16:creationId xmlns:a16="http://schemas.microsoft.com/office/drawing/2014/main" id="{939DEDA2-E80E-029A-C7C3-E7B43285CCF3}"/>
                    </a:ext>
                  </a:extLst>
                </p:cNvPr>
                <p:cNvSpPr/>
                <p:nvPr/>
              </p:nvSpPr>
              <p:spPr>
                <a:xfrm>
                  <a:off x="3501516" y="4961553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64" name="Ellipszis 91">
                  <a:extLst>
                    <a:ext uri="{FF2B5EF4-FFF2-40B4-BE49-F238E27FC236}">
                      <a16:creationId xmlns:a16="http://schemas.microsoft.com/office/drawing/2014/main" id="{7AC13174-D529-7852-2954-C3774523C907}"/>
                    </a:ext>
                  </a:extLst>
                </p:cNvPr>
                <p:cNvSpPr/>
                <p:nvPr/>
              </p:nvSpPr>
              <p:spPr>
                <a:xfrm>
                  <a:off x="3599520" y="4322938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65" name="Ellipszis 92">
                  <a:extLst>
                    <a:ext uri="{FF2B5EF4-FFF2-40B4-BE49-F238E27FC236}">
                      <a16:creationId xmlns:a16="http://schemas.microsoft.com/office/drawing/2014/main" id="{EF082E24-AE6C-3A3E-17F5-0581C152F67C}"/>
                    </a:ext>
                  </a:extLst>
                </p:cNvPr>
                <p:cNvSpPr/>
                <p:nvPr/>
              </p:nvSpPr>
              <p:spPr>
                <a:xfrm>
                  <a:off x="4039525" y="3767754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66" name="Ellipszis 93">
                  <a:extLst>
                    <a:ext uri="{FF2B5EF4-FFF2-40B4-BE49-F238E27FC236}">
                      <a16:creationId xmlns:a16="http://schemas.microsoft.com/office/drawing/2014/main" id="{EB5A0642-D73A-F82C-E525-3466B0FBDAFD}"/>
                    </a:ext>
                  </a:extLst>
                </p:cNvPr>
                <p:cNvSpPr/>
                <p:nvPr/>
              </p:nvSpPr>
              <p:spPr>
                <a:xfrm>
                  <a:off x="3040022" y="4322938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67" name="Ellipszis 94">
                  <a:extLst>
                    <a:ext uri="{FF2B5EF4-FFF2-40B4-BE49-F238E27FC236}">
                      <a16:creationId xmlns:a16="http://schemas.microsoft.com/office/drawing/2014/main" id="{3F9FA0E6-A6E6-7326-BAFE-732FD03DD163}"/>
                    </a:ext>
                  </a:extLst>
                </p:cNvPr>
                <p:cNvSpPr/>
                <p:nvPr/>
              </p:nvSpPr>
              <p:spPr>
                <a:xfrm>
                  <a:off x="3254559" y="3529782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68" name="Ellipszis 95">
                  <a:extLst>
                    <a:ext uri="{FF2B5EF4-FFF2-40B4-BE49-F238E27FC236}">
                      <a16:creationId xmlns:a16="http://schemas.microsoft.com/office/drawing/2014/main" id="{9658AA29-EF71-9053-1BF6-B37EA109B998}"/>
                    </a:ext>
                  </a:extLst>
                </p:cNvPr>
                <p:cNvSpPr/>
                <p:nvPr/>
              </p:nvSpPr>
              <p:spPr>
                <a:xfrm>
                  <a:off x="3305764" y="3912340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69" name="Ellipszis 96">
                  <a:extLst>
                    <a:ext uri="{FF2B5EF4-FFF2-40B4-BE49-F238E27FC236}">
                      <a16:creationId xmlns:a16="http://schemas.microsoft.com/office/drawing/2014/main" id="{ED5DC028-606E-7FB1-BFCD-C28DDD3B28F0}"/>
                    </a:ext>
                  </a:extLst>
                </p:cNvPr>
                <p:cNvSpPr/>
                <p:nvPr/>
              </p:nvSpPr>
              <p:spPr>
                <a:xfrm>
                  <a:off x="4510470" y="4765800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</p:grpSp>
          <p:grpSp>
            <p:nvGrpSpPr>
              <p:cNvPr id="320" name="Csoportba foglalás 97">
                <a:extLst>
                  <a:ext uri="{FF2B5EF4-FFF2-40B4-BE49-F238E27FC236}">
                    <a16:creationId xmlns:a16="http://schemas.microsoft.com/office/drawing/2014/main" id="{0025A465-15BC-0F7E-29A7-A0785765679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502829" y="3160523"/>
                <a:ext cx="498617" cy="392966"/>
                <a:chOff x="2839620" y="3269033"/>
                <a:chExt cx="2759810" cy="2152652"/>
              </a:xfrm>
            </p:grpSpPr>
            <p:pic>
              <p:nvPicPr>
                <p:cNvPr id="338" name="Kép 98">
                  <a:extLst>
                    <a:ext uri="{FF2B5EF4-FFF2-40B4-BE49-F238E27FC236}">
                      <a16:creationId xmlns:a16="http://schemas.microsoft.com/office/drawing/2014/main" id="{5D9A4B21-753A-ABA4-9AAA-C6AA274314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9620" y="3269033"/>
                  <a:ext cx="2759810" cy="2152652"/>
                </a:xfrm>
                <a:prstGeom prst="rect">
                  <a:avLst/>
                </a:prstGeom>
              </p:spPr>
            </p:pic>
            <p:sp>
              <p:nvSpPr>
                <p:cNvPr id="339" name="Ellipszis 99">
                  <a:extLst>
                    <a:ext uri="{FF2B5EF4-FFF2-40B4-BE49-F238E27FC236}">
                      <a16:creationId xmlns:a16="http://schemas.microsoft.com/office/drawing/2014/main" id="{BC2760E2-1E81-831B-1A9E-A4A5CAD424A1}"/>
                    </a:ext>
                  </a:extLst>
                </p:cNvPr>
                <p:cNvSpPr/>
                <p:nvPr/>
              </p:nvSpPr>
              <p:spPr>
                <a:xfrm>
                  <a:off x="3859525" y="3269033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40" name="Ellipszis 100">
                  <a:extLst>
                    <a:ext uri="{FF2B5EF4-FFF2-40B4-BE49-F238E27FC236}">
                      <a16:creationId xmlns:a16="http://schemas.microsoft.com/office/drawing/2014/main" id="{0E78E8E5-31B4-2143-B9F7-C139C0CE0892}"/>
                    </a:ext>
                  </a:extLst>
                </p:cNvPr>
                <p:cNvSpPr/>
                <p:nvPr/>
              </p:nvSpPr>
              <p:spPr>
                <a:xfrm>
                  <a:off x="3679525" y="3552340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41" name="Ellipszis 101">
                  <a:extLst>
                    <a:ext uri="{FF2B5EF4-FFF2-40B4-BE49-F238E27FC236}">
                      <a16:creationId xmlns:a16="http://schemas.microsoft.com/office/drawing/2014/main" id="{5347E665-77FE-4A58-A25B-DEADAACBA94C}"/>
                    </a:ext>
                  </a:extLst>
                </p:cNvPr>
                <p:cNvSpPr/>
                <p:nvPr/>
              </p:nvSpPr>
              <p:spPr>
                <a:xfrm>
                  <a:off x="4546391" y="3349782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42" name="Ellipszis 102">
                  <a:extLst>
                    <a:ext uri="{FF2B5EF4-FFF2-40B4-BE49-F238E27FC236}">
                      <a16:creationId xmlns:a16="http://schemas.microsoft.com/office/drawing/2014/main" id="{84F5370D-E01A-E363-359C-A991712CF666}"/>
                    </a:ext>
                  </a:extLst>
                </p:cNvPr>
                <p:cNvSpPr/>
                <p:nvPr/>
              </p:nvSpPr>
              <p:spPr>
                <a:xfrm>
                  <a:off x="4546391" y="3633089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43" name="Ellipszis 103">
                  <a:extLst>
                    <a:ext uri="{FF2B5EF4-FFF2-40B4-BE49-F238E27FC236}">
                      <a16:creationId xmlns:a16="http://schemas.microsoft.com/office/drawing/2014/main" id="{DA524A48-336E-2458-6C1D-1F2142762598}"/>
                    </a:ext>
                  </a:extLst>
                </p:cNvPr>
                <p:cNvSpPr/>
                <p:nvPr/>
              </p:nvSpPr>
              <p:spPr>
                <a:xfrm>
                  <a:off x="4826268" y="4297214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44" name="Ellipszis 104">
                  <a:extLst>
                    <a:ext uri="{FF2B5EF4-FFF2-40B4-BE49-F238E27FC236}">
                      <a16:creationId xmlns:a16="http://schemas.microsoft.com/office/drawing/2014/main" id="{22C292FE-A49E-3E18-1C46-B717F7FF1223}"/>
                    </a:ext>
                  </a:extLst>
                </p:cNvPr>
                <p:cNvSpPr/>
                <p:nvPr/>
              </p:nvSpPr>
              <p:spPr>
                <a:xfrm>
                  <a:off x="4922504" y="3985359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45" name="Ellipszis 105">
                  <a:extLst>
                    <a:ext uri="{FF2B5EF4-FFF2-40B4-BE49-F238E27FC236}">
                      <a16:creationId xmlns:a16="http://schemas.microsoft.com/office/drawing/2014/main" id="{CD2F2374-37BD-0932-7B89-CD3B76208394}"/>
                    </a:ext>
                  </a:extLst>
                </p:cNvPr>
                <p:cNvSpPr/>
                <p:nvPr/>
              </p:nvSpPr>
              <p:spPr>
                <a:xfrm>
                  <a:off x="3781511" y="4913536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46" name="Ellipszis 106">
                  <a:extLst>
                    <a:ext uri="{FF2B5EF4-FFF2-40B4-BE49-F238E27FC236}">
                      <a16:creationId xmlns:a16="http://schemas.microsoft.com/office/drawing/2014/main" id="{9796FC37-8D7D-8101-A85B-935198A6256C}"/>
                    </a:ext>
                  </a:extLst>
                </p:cNvPr>
                <p:cNvSpPr/>
                <p:nvPr/>
              </p:nvSpPr>
              <p:spPr>
                <a:xfrm>
                  <a:off x="4245579" y="4304099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47" name="Ellipszis 107">
                  <a:extLst>
                    <a:ext uri="{FF2B5EF4-FFF2-40B4-BE49-F238E27FC236}">
                      <a16:creationId xmlns:a16="http://schemas.microsoft.com/office/drawing/2014/main" id="{41EBCC6E-7204-49C7-8E63-4DA4147529CD}"/>
                    </a:ext>
                  </a:extLst>
                </p:cNvPr>
                <p:cNvSpPr/>
                <p:nvPr/>
              </p:nvSpPr>
              <p:spPr>
                <a:xfrm>
                  <a:off x="3501516" y="4961553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48" name="Ellipszis 108">
                  <a:extLst>
                    <a:ext uri="{FF2B5EF4-FFF2-40B4-BE49-F238E27FC236}">
                      <a16:creationId xmlns:a16="http://schemas.microsoft.com/office/drawing/2014/main" id="{7FF92B8E-2F44-4AEF-2119-DE6CFEED0760}"/>
                    </a:ext>
                  </a:extLst>
                </p:cNvPr>
                <p:cNvSpPr/>
                <p:nvPr/>
              </p:nvSpPr>
              <p:spPr>
                <a:xfrm>
                  <a:off x="3599520" y="4322938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49" name="Ellipszis 109">
                  <a:extLst>
                    <a:ext uri="{FF2B5EF4-FFF2-40B4-BE49-F238E27FC236}">
                      <a16:creationId xmlns:a16="http://schemas.microsoft.com/office/drawing/2014/main" id="{291F4EC0-FF98-8D16-E415-3981E5B16536}"/>
                    </a:ext>
                  </a:extLst>
                </p:cNvPr>
                <p:cNvSpPr/>
                <p:nvPr/>
              </p:nvSpPr>
              <p:spPr>
                <a:xfrm>
                  <a:off x="4039525" y="3767754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50" name="Ellipszis 110">
                  <a:extLst>
                    <a:ext uri="{FF2B5EF4-FFF2-40B4-BE49-F238E27FC236}">
                      <a16:creationId xmlns:a16="http://schemas.microsoft.com/office/drawing/2014/main" id="{19F494AA-3235-4325-F8AA-5AA70894290C}"/>
                    </a:ext>
                  </a:extLst>
                </p:cNvPr>
                <p:cNvSpPr/>
                <p:nvPr/>
              </p:nvSpPr>
              <p:spPr>
                <a:xfrm>
                  <a:off x="3040022" y="4322938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51" name="Ellipszis 111">
                  <a:extLst>
                    <a:ext uri="{FF2B5EF4-FFF2-40B4-BE49-F238E27FC236}">
                      <a16:creationId xmlns:a16="http://schemas.microsoft.com/office/drawing/2014/main" id="{8D641D6B-3214-09D3-0676-D12A7E388D49}"/>
                    </a:ext>
                  </a:extLst>
                </p:cNvPr>
                <p:cNvSpPr/>
                <p:nvPr/>
              </p:nvSpPr>
              <p:spPr>
                <a:xfrm>
                  <a:off x="3254559" y="3529782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52" name="Ellipszis 112">
                  <a:extLst>
                    <a:ext uri="{FF2B5EF4-FFF2-40B4-BE49-F238E27FC236}">
                      <a16:creationId xmlns:a16="http://schemas.microsoft.com/office/drawing/2014/main" id="{8B1D5F79-11DA-617A-1764-1D250D5501BE}"/>
                    </a:ext>
                  </a:extLst>
                </p:cNvPr>
                <p:cNvSpPr/>
                <p:nvPr/>
              </p:nvSpPr>
              <p:spPr>
                <a:xfrm>
                  <a:off x="3305764" y="3912340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53" name="Ellipszis 113">
                  <a:extLst>
                    <a:ext uri="{FF2B5EF4-FFF2-40B4-BE49-F238E27FC236}">
                      <a16:creationId xmlns:a16="http://schemas.microsoft.com/office/drawing/2014/main" id="{1B70F359-02E5-0406-05F3-1BCBFB391BE3}"/>
                    </a:ext>
                  </a:extLst>
                </p:cNvPr>
                <p:cNvSpPr/>
                <p:nvPr/>
              </p:nvSpPr>
              <p:spPr>
                <a:xfrm>
                  <a:off x="4510470" y="4765800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</p:grpSp>
          <p:grpSp>
            <p:nvGrpSpPr>
              <p:cNvPr id="321" name="Csoportba foglalás 114">
                <a:extLst>
                  <a:ext uri="{FF2B5EF4-FFF2-40B4-BE49-F238E27FC236}">
                    <a16:creationId xmlns:a16="http://schemas.microsoft.com/office/drawing/2014/main" id="{D3029E60-3171-B6F4-66A3-6E3055DB25C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065615" y="3126674"/>
                <a:ext cx="751708" cy="586332"/>
                <a:chOff x="2839620" y="3269033"/>
                <a:chExt cx="2759810" cy="2152652"/>
              </a:xfrm>
            </p:grpSpPr>
            <p:pic>
              <p:nvPicPr>
                <p:cNvPr id="322" name="Kép 115">
                  <a:extLst>
                    <a:ext uri="{FF2B5EF4-FFF2-40B4-BE49-F238E27FC236}">
                      <a16:creationId xmlns:a16="http://schemas.microsoft.com/office/drawing/2014/main" id="{03B9E042-221C-F83F-5934-2A7FCC9AE9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9620" y="3269033"/>
                  <a:ext cx="2759810" cy="2152652"/>
                </a:xfrm>
                <a:prstGeom prst="rect">
                  <a:avLst/>
                </a:prstGeom>
              </p:spPr>
            </p:pic>
            <p:sp>
              <p:nvSpPr>
                <p:cNvPr id="323" name="Ellipszis 116">
                  <a:extLst>
                    <a:ext uri="{FF2B5EF4-FFF2-40B4-BE49-F238E27FC236}">
                      <a16:creationId xmlns:a16="http://schemas.microsoft.com/office/drawing/2014/main" id="{501F4E04-C978-CF3A-7299-8CB5FF124547}"/>
                    </a:ext>
                  </a:extLst>
                </p:cNvPr>
                <p:cNvSpPr/>
                <p:nvPr/>
              </p:nvSpPr>
              <p:spPr>
                <a:xfrm>
                  <a:off x="3859525" y="3269033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24" name="Ellipszis 117">
                  <a:extLst>
                    <a:ext uri="{FF2B5EF4-FFF2-40B4-BE49-F238E27FC236}">
                      <a16:creationId xmlns:a16="http://schemas.microsoft.com/office/drawing/2014/main" id="{3E1E11C7-B737-1D01-B10B-21C1F34DCA6C}"/>
                    </a:ext>
                  </a:extLst>
                </p:cNvPr>
                <p:cNvSpPr/>
                <p:nvPr/>
              </p:nvSpPr>
              <p:spPr>
                <a:xfrm>
                  <a:off x="3679525" y="3552340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25" name="Ellipszis 118">
                  <a:extLst>
                    <a:ext uri="{FF2B5EF4-FFF2-40B4-BE49-F238E27FC236}">
                      <a16:creationId xmlns:a16="http://schemas.microsoft.com/office/drawing/2014/main" id="{E140BC16-2E09-AA86-7F40-1F82D5CCE774}"/>
                    </a:ext>
                  </a:extLst>
                </p:cNvPr>
                <p:cNvSpPr/>
                <p:nvPr/>
              </p:nvSpPr>
              <p:spPr>
                <a:xfrm>
                  <a:off x="4546391" y="3349782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26" name="Ellipszis 119">
                  <a:extLst>
                    <a:ext uri="{FF2B5EF4-FFF2-40B4-BE49-F238E27FC236}">
                      <a16:creationId xmlns:a16="http://schemas.microsoft.com/office/drawing/2014/main" id="{F2A35EBD-0535-E107-79AC-CF980DE44F65}"/>
                    </a:ext>
                  </a:extLst>
                </p:cNvPr>
                <p:cNvSpPr/>
                <p:nvPr/>
              </p:nvSpPr>
              <p:spPr>
                <a:xfrm>
                  <a:off x="4546391" y="3633089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27" name="Ellipszis 120">
                  <a:extLst>
                    <a:ext uri="{FF2B5EF4-FFF2-40B4-BE49-F238E27FC236}">
                      <a16:creationId xmlns:a16="http://schemas.microsoft.com/office/drawing/2014/main" id="{E4A68B58-B0BD-4100-C768-63FA580CB53A}"/>
                    </a:ext>
                  </a:extLst>
                </p:cNvPr>
                <p:cNvSpPr/>
                <p:nvPr/>
              </p:nvSpPr>
              <p:spPr>
                <a:xfrm>
                  <a:off x="4826268" y="4297214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28" name="Ellipszis 121">
                  <a:extLst>
                    <a:ext uri="{FF2B5EF4-FFF2-40B4-BE49-F238E27FC236}">
                      <a16:creationId xmlns:a16="http://schemas.microsoft.com/office/drawing/2014/main" id="{D7D91F08-D14A-388C-E496-B4998E6A2F65}"/>
                    </a:ext>
                  </a:extLst>
                </p:cNvPr>
                <p:cNvSpPr/>
                <p:nvPr/>
              </p:nvSpPr>
              <p:spPr>
                <a:xfrm>
                  <a:off x="4922504" y="3985359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29" name="Ellipszis 122">
                  <a:extLst>
                    <a:ext uri="{FF2B5EF4-FFF2-40B4-BE49-F238E27FC236}">
                      <a16:creationId xmlns:a16="http://schemas.microsoft.com/office/drawing/2014/main" id="{A5E10252-4BE4-5D3A-BB41-020FC9CF9F4F}"/>
                    </a:ext>
                  </a:extLst>
                </p:cNvPr>
                <p:cNvSpPr/>
                <p:nvPr/>
              </p:nvSpPr>
              <p:spPr>
                <a:xfrm>
                  <a:off x="3781511" y="4913536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30" name="Ellipszis 123">
                  <a:extLst>
                    <a:ext uri="{FF2B5EF4-FFF2-40B4-BE49-F238E27FC236}">
                      <a16:creationId xmlns:a16="http://schemas.microsoft.com/office/drawing/2014/main" id="{9A7ADA55-C79F-9C35-6106-50E5302F59B6}"/>
                    </a:ext>
                  </a:extLst>
                </p:cNvPr>
                <p:cNvSpPr/>
                <p:nvPr/>
              </p:nvSpPr>
              <p:spPr>
                <a:xfrm>
                  <a:off x="4245579" y="4304099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31" name="Ellipszis 124">
                  <a:extLst>
                    <a:ext uri="{FF2B5EF4-FFF2-40B4-BE49-F238E27FC236}">
                      <a16:creationId xmlns:a16="http://schemas.microsoft.com/office/drawing/2014/main" id="{B02A5459-A8F1-6131-39D1-50B1FA1904CA}"/>
                    </a:ext>
                  </a:extLst>
                </p:cNvPr>
                <p:cNvSpPr/>
                <p:nvPr/>
              </p:nvSpPr>
              <p:spPr>
                <a:xfrm>
                  <a:off x="3501516" y="4961553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32" name="Ellipszis 125">
                  <a:extLst>
                    <a:ext uri="{FF2B5EF4-FFF2-40B4-BE49-F238E27FC236}">
                      <a16:creationId xmlns:a16="http://schemas.microsoft.com/office/drawing/2014/main" id="{A706375A-643C-3766-9DA9-F63A44600C98}"/>
                    </a:ext>
                  </a:extLst>
                </p:cNvPr>
                <p:cNvSpPr/>
                <p:nvPr/>
              </p:nvSpPr>
              <p:spPr>
                <a:xfrm>
                  <a:off x="3599520" y="4322938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33" name="Ellipszis 126">
                  <a:extLst>
                    <a:ext uri="{FF2B5EF4-FFF2-40B4-BE49-F238E27FC236}">
                      <a16:creationId xmlns:a16="http://schemas.microsoft.com/office/drawing/2014/main" id="{19D2B0A1-7EC9-F61A-5605-E96EA6513E20}"/>
                    </a:ext>
                  </a:extLst>
                </p:cNvPr>
                <p:cNvSpPr/>
                <p:nvPr/>
              </p:nvSpPr>
              <p:spPr>
                <a:xfrm>
                  <a:off x="4039525" y="3767754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34" name="Ellipszis 127">
                  <a:extLst>
                    <a:ext uri="{FF2B5EF4-FFF2-40B4-BE49-F238E27FC236}">
                      <a16:creationId xmlns:a16="http://schemas.microsoft.com/office/drawing/2014/main" id="{2EEE185D-09AA-D94D-129B-488C81BC7A1F}"/>
                    </a:ext>
                  </a:extLst>
                </p:cNvPr>
                <p:cNvSpPr/>
                <p:nvPr/>
              </p:nvSpPr>
              <p:spPr>
                <a:xfrm>
                  <a:off x="3040022" y="4322938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35" name="Ellipszis 128">
                  <a:extLst>
                    <a:ext uri="{FF2B5EF4-FFF2-40B4-BE49-F238E27FC236}">
                      <a16:creationId xmlns:a16="http://schemas.microsoft.com/office/drawing/2014/main" id="{7BACFF2F-8B28-1427-4700-57AD0C4E1F05}"/>
                    </a:ext>
                  </a:extLst>
                </p:cNvPr>
                <p:cNvSpPr/>
                <p:nvPr/>
              </p:nvSpPr>
              <p:spPr>
                <a:xfrm>
                  <a:off x="3254559" y="3529782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36" name="Ellipszis 129">
                  <a:extLst>
                    <a:ext uri="{FF2B5EF4-FFF2-40B4-BE49-F238E27FC236}">
                      <a16:creationId xmlns:a16="http://schemas.microsoft.com/office/drawing/2014/main" id="{F014190D-EB21-AC6C-FAD5-FF4D74019F5A}"/>
                    </a:ext>
                  </a:extLst>
                </p:cNvPr>
                <p:cNvSpPr/>
                <p:nvPr/>
              </p:nvSpPr>
              <p:spPr>
                <a:xfrm>
                  <a:off x="3305764" y="3912340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37" name="Ellipszis 130">
                  <a:extLst>
                    <a:ext uri="{FF2B5EF4-FFF2-40B4-BE49-F238E27FC236}">
                      <a16:creationId xmlns:a16="http://schemas.microsoft.com/office/drawing/2014/main" id="{40C84452-3523-32ED-214C-24DEB0F05D21}"/>
                    </a:ext>
                  </a:extLst>
                </p:cNvPr>
                <p:cNvSpPr/>
                <p:nvPr/>
              </p:nvSpPr>
              <p:spPr>
                <a:xfrm>
                  <a:off x="4510470" y="4765800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</p:grpSp>
        </p:grpSp>
        <p:grpSp>
          <p:nvGrpSpPr>
            <p:cNvPr id="285" name="Group 185">
              <a:extLst>
                <a:ext uri="{FF2B5EF4-FFF2-40B4-BE49-F238E27FC236}">
                  <a16:creationId xmlns:a16="http://schemas.microsoft.com/office/drawing/2014/main" id="{B096ED84-EAA3-1C62-AEF0-16EBEC3484A6}"/>
                </a:ext>
              </a:extLst>
            </p:cNvPr>
            <p:cNvGrpSpPr/>
            <p:nvPr/>
          </p:nvGrpSpPr>
          <p:grpSpPr>
            <a:xfrm>
              <a:off x="4194310" y="2388874"/>
              <a:ext cx="2624398" cy="3698271"/>
              <a:chOff x="7767585" y="2047941"/>
              <a:chExt cx="3639770" cy="5281110"/>
            </a:xfrm>
          </p:grpSpPr>
          <p:cxnSp>
            <p:nvCxnSpPr>
              <p:cNvPr id="287" name="Straight Connector 27">
                <a:extLst>
                  <a:ext uri="{FF2B5EF4-FFF2-40B4-BE49-F238E27FC236}">
                    <a16:creationId xmlns:a16="http://schemas.microsoft.com/office/drawing/2014/main" id="{92FF7E05-1E6D-4773-3670-B5B9A3712DB8}"/>
                  </a:ext>
                </a:extLst>
              </p:cNvPr>
              <p:cNvCxnSpPr/>
              <p:nvPr/>
            </p:nvCxnSpPr>
            <p:spPr>
              <a:xfrm>
                <a:off x="9634873" y="2160384"/>
                <a:ext cx="301851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288" name="Szabadkézi sokszög 146">
                <a:extLst>
                  <a:ext uri="{FF2B5EF4-FFF2-40B4-BE49-F238E27FC236}">
                    <a16:creationId xmlns:a16="http://schemas.microsoft.com/office/drawing/2014/main" id="{65C40554-0C75-690F-628A-7358C17AF7B4}"/>
                  </a:ext>
                </a:extLst>
              </p:cNvPr>
              <p:cNvSpPr/>
              <p:nvPr/>
            </p:nvSpPr>
            <p:spPr>
              <a:xfrm>
                <a:off x="9241312" y="2177675"/>
                <a:ext cx="397172" cy="413145"/>
              </a:xfrm>
              <a:custGeom>
                <a:avLst/>
                <a:gdLst>
                  <a:gd name="connsiteX0" fmla="*/ 0 w 457200"/>
                  <a:gd name="connsiteY0" fmla="*/ 0 h 475587"/>
                  <a:gd name="connsiteX1" fmla="*/ 457200 w 457200"/>
                  <a:gd name="connsiteY1" fmla="*/ 0 h 475587"/>
                  <a:gd name="connsiteX2" fmla="*/ 457200 w 457200"/>
                  <a:gd name="connsiteY2" fmla="*/ 45720 h 475587"/>
                  <a:gd name="connsiteX3" fmla="*/ 82296 w 457200"/>
                  <a:gd name="connsiteY3" fmla="*/ 45720 h 475587"/>
                  <a:gd name="connsiteX4" fmla="*/ 82296 w 457200"/>
                  <a:gd name="connsiteY4" fmla="*/ 475587 h 475587"/>
                  <a:gd name="connsiteX5" fmla="*/ 0 w 457200"/>
                  <a:gd name="connsiteY5" fmla="*/ 475587 h 475587"/>
                  <a:gd name="connsiteX6" fmla="*/ 0 w 457200"/>
                  <a:gd name="connsiteY6" fmla="*/ 45720 h 475587"/>
                  <a:gd name="connsiteX7" fmla="*/ 0 w 457200"/>
                  <a:gd name="connsiteY7" fmla="*/ 18387 h 475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0" h="475587">
                    <a:moveTo>
                      <a:pt x="0" y="0"/>
                    </a:moveTo>
                    <a:lnTo>
                      <a:pt x="457200" y="0"/>
                    </a:lnTo>
                    <a:lnTo>
                      <a:pt x="457200" y="45720"/>
                    </a:lnTo>
                    <a:lnTo>
                      <a:pt x="82296" y="45720"/>
                    </a:lnTo>
                    <a:lnTo>
                      <a:pt x="82296" y="475587"/>
                    </a:lnTo>
                    <a:lnTo>
                      <a:pt x="0" y="475587"/>
                    </a:lnTo>
                    <a:lnTo>
                      <a:pt x="0" y="45720"/>
                    </a:lnTo>
                    <a:lnTo>
                      <a:pt x="0" y="18387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E7E6E6">
                      <a:lumMod val="50000"/>
                    </a:srgbClr>
                  </a:gs>
                  <a:gs pos="0">
                    <a:sysClr val="windowText" lastClr="000000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kern="0">
                  <a:solidFill>
                    <a:prstClr val="white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89" name="Téglalap 7">
                <a:extLst>
                  <a:ext uri="{FF2B5EF4-FFF2-40B4-BE49-F238E27FC236}">
                    <a16:creationId xmlns:a16="http://schemas.microsoft.com/office/drawing/2014/main" id="{D22C7BA0-286F-EAFE-4B91-E6B45951CFE8}"/>
                  </a:ext>
                </a:extLst>
              </p:cNvPr>
              <p:cNvSpPr/>
              <p:nvPr/>
            </p:nvSpPr>
            <p:spPr>
              <a:xfrm>
                <a:off x="9097482" y="2582602"/>
                <a:ext cx="359144" cy="1556816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hu-HU" kern="0">
                  <a:solidFill>
                    <a:prstClr val="white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90" name="Téglalap 6">
                <a:extLst>
                  <a:ext uri="{FF2B5EF4-FFF2-40B4-BE49-F238E27FC236}">
                    <a16:creationId xmlns:a16="http://schemas.microsoft.com/office/drawing/2014/main" id="{8CBC7489-847D-2731-0C29-B046B1C4AD31}"/>
                  </a:ext>
                </a:extLst>
              </p:cNvPr>
              <p:cNvSpPr/>
              <p:nvPr/>
            </p:nvSpPr>
            <p:spPr>
              <a:xfrm>
                <a:off x="8886685" y="2582602"/>
                <a:ext cx="780745" cy="1556816"/>
              </a:xfrm>
              <a:prstGeom prst="rect">
                <a:avLst/>
              </a:prstGeom>
              <a:gradFill flip="none" rotWithShape="1">
                <a:gsLst>
                  <a:gs pos="15000">
                    <a:srgbClr val="E7E6E6">
                      <a:alpha val="70000"/>
                    </a:srgbClr>
                  </a:gs>
                  <a:gs pos="50000">
                    <a:sysClr val="window" lastClr="FFFFFF">
                      <a:alpha val="70000"/>
                    </a:sysClr>
                  </a:gs>
                  <a:gs pos="86000">
                    <a:srgbClr val="E7E6E6">
                      <a:alpha val="70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hu-HU" kern="0" dirty="0">
                  <a:solidFill>
                    <a:prstClr val="white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91" name="Ellipszis 4">
                <a:extLst>
                  <a:ext uri="{FF2B5EF4-FFF2-40B4-BE49-F238E27FC236}">
                    <a16:creationId xmlns:a16="http://schemas.microsoft.com/office/drawing/2014/main" id="{28795668-221F-8C0B-122E-C9DD9335E4BE}"/>
                  </a:ext>
                </a:extLst>
              </p:cNvPr>
              <p:cNvSpPr/>
              <p:nvPr/>
            </p:nvSpPr>
            <p:spPr>
              <a:xfrm>
                <a:off x="8886683" y="3977288"/>
                <a:ext cx="780745" cy="392041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E7E6E6"/>
                  </a:gs>
                  <a:gs pos="50000">
                    <a:sysClr val="window" lastClr="FFFFFF"/>
                  </a:gs>
                  <a:gs pos="85000">
                    <a:srgbClr val="E7E6E6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rgbClr val="E7E6E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hu-HU" kern="0">
                  <a:solidFill>
                    <a:prstClr val="white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92" name="Ellipszis 5">
                <a:extLst>
                  <a:ext uri="{FF2B5EF4-FFF2-40B4-BE49-F238E27FC236}">
                    <a16:creationId xmlns:a16="http://schemas.microsoft.com/office/drawing/2014/main" id="{C7242F22-197C-BA82-6E90-C7DBC5413BFA}"/>
                  </a:ext>
                </a:extLst>
              </p:cNvPr>
              <p:cNvSpPr/>
              <p:nvPr/>
            </p:nvSpPr>
            <p:spPr>
              <a:xfrm>
                <a:off x="9097482" y="4103692"/>
                <a:ext cx="359144" cy="132128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hu-HU" kern="0">
                  <a:solidFill>
                    <a:prstClr val="white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93" name="Ív 11">
                <a:extLst>
                  <a:ext uri="{FF2B5EF4-FFF2-40B4-BE49-F238E27FC236}">
                    <a16:creationId xmlns:a16="http://schemas.microsoft.com/office/drawing/2014/main" id="{6D606D57-EB10-370B-00AC-7C90DDDDCC8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947149">
                <a:off x="7767585" y="4201714"/>
                <a:ext cx="3127337" cy="3127337"/>
              </a:xfrm>
              <a:prstGeom prst="arc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miter lim="800000"/>
                <a:tailEnd type="stealth" w="lg" len="lg"/>
              </a:ln>
              <a:effectLst/>
            </p:spPr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hu-HU" kern="0">
                  <a:solidFill>
                    <a:prstClr val="black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94" name="Szövegdoboz 131">
                <a:extLst>
                  <a:ext uri="{FF2B5EF4-FFF2-40B4-BE49-F238E27FC236}">
                    <a16:creationId xmlns:a16="http://schemas.microsoft.com/office/drawing/2014/main" id="{9218C351-7967-D129-F847-AD612560710D}"/>
                  </a:ext>
                </a:extLst>
              </p:cNvPr>
              <p:cNvSpPr txBox="1"/>
              <p:nvPr/>
            </p:nvSpPr>
            <p:spPr>
              <a:xfrm>
                <a:off x="9600282" y="4340874"/>
                <a:ext cx="785235" cy="5713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2000" kern="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Ag</a:t>
                </a:r>
                <a:r>
                  <a:rPr lang="hu-HU" sz="2000" kern="0" baseline="30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+</a:t>
                </a:r>
              </a:p>
            </p:txBody>
          </p:sp>
          <p:sp>
            <p:nvSpPr>
              <p:cNvPr id="295" name="Freeform 164">
                <a:extLst>
                  <a:ext uri="{FF2B5EF4-FFF2-40B4-BE49-F238E27FC236}">
                    <a16:creationId xmlns:a16="http://schemas.microsoft.com/office/drawing/2014/main" id="{0E337AA5-5B5E-597B-04F0-4E73AA9B2E39}"/>
                  </a:ext>
                </a:extLst>
              </p:cNvPr>
              <p:cNvSpPr/>
              <p:nvPr/>
            </p:nvSpPr>
            <p:spPr>
              <a:xfrm>
                <a:off x="8881700" y="2423433"/>
                <a:ext cx="790714" cy="355653"/>
              </a:xfrm>
              <a:custGeom>
                <a:avLst/>
                <a:gdLst>
                  <a:gd name="connsiteX0" fmla="*/ 455111 w 910222"/>
                  <a:gd name="connsiteY0" fmla="*/ 0 h 409406"/>
                  <a:gd name="connsiteX1" fmla="*/ 900976 w 910222"/>
                  <a:gd name="connsiteY1" fmla="*/ 187202 h 409406"/>
                  <a:gd name="connsiteX2" fmla="*/ 909378 w 910222"/>
                  <a:gd name="connsiteY2" fmla="*/ 230139 h 409406"/>
                  <a:gd name="connsiteX3" fmla="*/ 910221 w 910222"/>
                  <a:gd name="connsiteY3" fmla="*/ 230139 h 409406"/>
                  <a:gd name="connsiteX4" fmla="*/ 910221 w 910222"/>
                  <a:gd name="connsiteY4" fmla="*/ 234447 h 409406"/>
                  <a:gd name="connsiteX5" fmla="*/ 910222 w 910222"/>
                  <a:gd name="connsiteY5" fmla="*/ 234452 h 409406"/>
                  <a:gd name="connsiteX6" fmla="*/ 910221 w 910222"/>
                  <a:gd name="connsiteY6" fmla="*/ 234457 h 409406"/>
                  <a:gd name="connsiteX7" fmla="*/ 910221 w 910222"/>
                  <a:gd name="connsiteY7" fmla="*/ 398215 h 409406"/>
                  <a:gd name="connsiteX8" fmla="*/ 904728 w 910222"/>
                  <a:gd name="connsiteY8" fmla="*/ 370275 h 409406"/>
                  <a:gd name="connsiteX9" fmla="*/ 456817 w 910222"/>
                  <a:gd name="connsiteY9" fmla="*/ 183073 h 409406"/>
                  <a:gd name="connsiteX10" fmla="*/ 8906 w 910222"/>
                  <a:gd name="connsiteY10" fmla="*/ 370275 h 409406"/>
                  <a:gd name="connsiteX11" fmla="*/ 1213 w 910222"/>
                  <a:gd name="connsiteY11" fmla="*/ 409406 h 409406"/>
                  <a:gd name="connsiteX12" fmla="*/ 1213 w 910222"/>
                  <a:gd name="connsiteY12" fmla="*/ 240651 h 409406"/>
                  <a:gd name="connsiteX13" fmla="*/ 0 w 910222"/>
                  <a:gd name="connsiteY13" fmla="*/ 234452 h 409406"/>
                  <a:gd name="connsiteX14" fmla="*/ 455111 w 910222"/>
                  <a:gd name="connsiteY14" fmla="*/ 0 h 409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10222" h="409406">
                    <a:moveTo>
                      <a:pt x="455111" y="0"/>
                    </a:moveTo>
                    <a:cubicBezTo>
                      <a:pt x="675043" y="0"/>
                      <a:pt x="858538" y="80366"/>
                      <a:pt x="900976" y="187202"/>
                    </a:cubicBezTo>
                    <a:lnTo>
                      <a:pt x="909378" y="230139"/>
                    </a:lnTo>
                    <a:lnTo>
                      <a:pt x="910221" y="230139"/>
                    </a:lnTo>
                    <a:lnTo>
                      <a:pt x="910221" y="234447"/>
                    </a:lnTo>
                    <a:lnTo>
                      <a:pt x="910222" y="234452"/>
                    </a:lnTo>
                    <a:lnTo>
                      <a:pt x="910221" y="234457"/>
                    </a:lnTo>
                    <a:lnTo>
                      <a:pt x="910221" y="398215"/>
                    </a:lnTo>
                    <a:lnTo>
                      <a:pt x="904728" y="370275"/>
                    </a:lnTo>
                    <a:cubicBezTo>
                      <a:pt x="862096" y="263439"/>
                      <a:pt x="677759" y="183073"/>
                      <a:pt x="456817" y="183073"/>
                    </a:cubicBezTo>
                    <a:cubicBezTo>
                      <a:pt x="235875" y="183073"/>
                      <a:pt x="51538" y="263439"/>
                      <a:pt x="8906" y="370275"/>
                    </a:cubicBezTo>
                    <a:lnTo>
                      <a:pt x="1213" y="409406"/>
                    </a:lnTo>
                    <a:lnTo>
                      <a:pt x="1213" y="240651"/>
                    </a:lnTo>
                    <a:lnTo>
                      <a:pt x="0" y="234452"/>
                    </a:lnTo>
                    <a:cubicBezTo>
                      <a:pt x="0" y="104968"/>
                      <a:pt x="203760" y="0"/>
                      <a:pt x="455111" y="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ysClr val="windowText" lastClr="000000"/>
                  </a:gs>
                  <a:gs pos="2000">
                    <a:srgbClr val="E7E6E6">
                      <a:lumMod val="50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kern="0">
                  <a:solidFill>
                    <a:prstClr val="white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96" name="Szabadkézi sokszög 144">
                <a:extLst>
                  <a:ext uri="{FF2B5EF4-FFF2-40B4-BE49-F238E27FC236}">
                    <a16:creationId xmlns:a16="http://schemas.microsoft.com/office/drawing/2014/main" id="{8A880A37-3E63-B5E6-FF99-9609BE2EDB31}"/>
                  </a:ext>
                </a:extLst>
              </p:cNvPr>
              <p:cNvSpPr/>
              <p:nvPr/>
            </p:nvSpPr>
            <p:spPr>
              <a:xfrm rot="16200000">
                <a:off x="9132490" y="3012223"/>
                <a:ext cx="2066268" cy="397172"/>
              </a:xfrm>
              <a:custGeom>
                <a:avLst/>
                <a:gdLst>
                  <a:gd name="connsiteX0" fmla="*/ 2378562 w 2378562"/>
                  <a:gd name="connsiteY0" fmla="*/ 0 h 457200"/>
                  <a:gd name="connsiteX1" fmla="*/ 2378562 w 2378562"/>
                  <a:gd name="connsiteY1" fmla="*/ 457200 h 457200"/>
                  <a:gd name="connsiteX2" fmla="*/ 2332843 w 2378562"/>
                  <a:gd name="connsiteY2" fmla="*/ 457200 h 457200"/>
                  <a:gd name="connsiteX3" fmla="*/ 2332843 w 2378562"/>
                  <a:gd name="connsiteY3" fmla="*/ 457199 h 457200"/>
                  <a:gd name="connsiteX4" fmla="*/ 0 w 2378562"/>
                  <a:gd name="connsiteY4" fmla="*/ 457199 h 457200"/>
                  <a:gd name="connsiteX5" fmla="*/ 0 w 2378562"/>
                  <a:gd name="connsiteY5" fmla="*/ 376822 h 457200"/>
                  <a:gd name="connsiteX6" fmla="*/ 2332843 w 2378562"/>
                  <a:gd name="connsiteY6" fmla="*/ 376822 h 457200"/>
                  <a:gd name="connsiteX7" fmla="*/ 2332843 w 2378562"/>
                  <a:gd name="connsiteY7" fmla="*/ 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78562" h="457200">
                    <a:moveTo>
                      <a:pt x="2378562" y="0"/>
                    </a:moveTo>
                    <a:lnTo>
                      <a:pt x="2378562" y="457200"/>
                    </a:lnTo>
                    <a:lnTo>
                      <a:pt x="2332843" y="457200"/>
                    </a:lnTo>
                    <a:lnTo>
                      <a:pt x="2332843" y="457199"/>
                    </a:lnTo>
                    <a:lnTo>
                      <a:pt x="0" y="457199"/>
                    </a:lnTo>
                    <a:lnTo>
                      <a:pt x="0" y="376822"/>
                    </a:lnTo>
                    <a:lnTo>
                      <a:pt x="2332843" y="376822"/>
                    </a:lnTo>
                    <a:lnTo>
                      <a:pt x="233284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5A5A5">
                      <a:lumMod val="89000"/>
                    </a:srgbClr>
                  </a:gs>
                  <a:gs pos="23000">
                    <a:srgbClr val="A5A5A5">
                      <a:lumMod val="89000"/>
                    </a:srgbClr>
                  </a:gs>
                  <a:gs pos="69000">
                    <a:srgbClr val="A5A5A5">
                      <a:lumMod val="75000"/>
                    </a:srgbClr>
                  </a:gs>
                  <a:gs pos="97000">
                    <a:srgbClr val="A5A5A5">
                      <a:lumMod val="7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kern="0">
                  <a:solidFill>
                    <a:prstClr val="white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97" name="Oval 42">
                <a:extLst>
                  <a:ext uri="{FF2B5EF4-FFF2-40B4-BE49-F238E27FC236}">
                    <a16:creationId xmlns:a16="http://schemas.microsoft.com/office/drawing/2014/main" id="{858EF558-428A-707E-8F7D-D0CCFEA188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602738" y="2154925"/>
                <a:ext cx="79434" cy="79434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kern="0">
                  <a:solidFill>
                    <a:prstClr val="white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98" name="Oval 43">
                <a:extLst>
                  <a:ext uri="{FF2B5EF4-FFF2-40B4-BE49-F238E27FC236}">
                    <a16:creationId xmlns:a16="http://schemas.microsoft.com/office/drawing/2014/main" id="{AA76BA69-BFE3-AEAF-60B7-A53A68A425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86397" y="2155112"/>
                <a:ext cx="79434" cy="79434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kern="0">
                  <a:solidFill>
                    <a:prstClr val="white"/>
                  </a:solidFill>
                  <a:latin typeface="Calibri" panose="020F0502020204030204"/>
                  <a:cs typeface="+mn-cs"/>
                </a:endParaRPr>
              </a:p>
            </p:txBody>
          </p:sp>
          <p:grpSp>
            <p:nvGrpSpPr>
              <p:cNvPr id="299" name="Group 44">
                <a:extLst>
                  <a:ext uri="{FF2B5EF4-FFF2-40B4-BE49-F238E27FC236}">
                    <a16:creationId xmlns:a16="http://schemas.microsoft.com/office/drawing/2014/main" id="{754E1E29-290C-6076-4804-BAD38A27650D}"/>
                  </a:ext>
                </a:extLst>
              </p:cNvPr>
              <p:cNvGrpSpPr/>
              <p:nvPr/>
            </p:nvGrpSpPr>
            <p:grpSpPr>
              <a:xfrm>
                <a:off x="9340847" y="2047941"/>
                <a:ext cx="270799" cy="259466"/>
                <a:chOff x="7897091" y="600252"/>
                <a:chExt cx="311727" cy="298682"/>
              </a:xfrm>
            </p:grpSpPr>
            <p:cxnSp>
              <p:nvCxnSpPr>
                <p:cNvPr id="314" name="Straight Arrow Connector 74">
                  <a:extLst>
                    <a:ext uri="{FF2B5EF4-FFF2-40B4-BE49-F238E27FC236}">
                      <a16:creationId xmlns:a16="http://schemas.microsoft.com/office/drawing/2014/main" id="{D2CA15E2-6DB9-CD34-5AB2-D58CBE190E5A}"/>
                    </a:ext>
                  </a:extLst>
                </p:cNvPr>
                <p:cNvCxnSpPr/>
                <p:nvPr/>
              </p:nvCxnSpPr>
              <p:spPr>
                <a:xfrm flipV="1">
                  <a:off x="7897091" y="600252"/>
                  <a:ext cx="311727" cy="298682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stealth" w="sm" len="med"/>
                </a:ln>
                <a:effectLst/>
              </p:spPr>
            </p:cxnSp>
            <p:sp>
              <p:nvSpPr>
                <p:cNvPr id="315" name="Oval 75">
                  <a:extLst>
                    <a:ext uri="{FF2B5EF4-FFF2-40B4-BE49-F238E27FC236}">
                      <a16:creationId xmlns:a16="http://schemas.microsoft.com/office/drawing/2014/main" id="{C8ED8AE0-F632-567A-9D3C-DA8884721F2B}"/>
                    </a:ext>
                  </a:extLst>
                </p:cNvPr>
                <p:cNvSpPr/>
                <p:nvPr/>
              </p:nvSpPr>
              <p:spPr>
                <a:xfrm>
                  <a:off x="7934498" y="652549"/>
                  <a:ext cx="209875" cy="209875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bIns="73152"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kern="0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A</a:t>
                  </a:r>
                </a:p>
              </p:txBody>
            </p:sp>
          </p:grpSp>
          <p:grpSp>
            <p:nvGrpSpPr>
              <p:cNvPr id="300" name="Csoportba foglalás 28">
                <a:extLst>
                  <a:ext uri="{FF2B5EF4-FFF2-40B4-BE49-F238E27FC236}">
                    <a16:creationId xmlns:a16="http://schemas.microsoft.com/office/drawing/2014/main" id="{6FA299DD-16DF-98BA-0F5B-98163507AE0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758379" y="4671497"/>
                <a:ext cx="1648976" cy="1286202"/>
                <a:chOff x="2839620" y="3269033"/>
                <a:chExt cx="2759810" cy="2152652"/>
              </a:xfrm>
            </p:grpSpPr>
            <p:pic>
              <p:nvPicPr>
                <p:cNvPr id="305" name="Kép 8">
                  <a:extLst>
                    <a:ext uri="{FF2B5EF4-FFF2-40B4-BE49-F238E27FC236}">
                      <a16:creationId xmlns:a16="http://schemas.microsoft.com/office/drawing/2014/main" id="{CA2036EC-97DF-E3CA-D760-EE50FEFFC9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9620" y="3269033"/>
                  <a:ext cx="2759810" cy="2152652"/>
                </a:xfrm>
                <a:prstGeom prst="rect">
                  <a:avLst/>
                </a:prstGeom>
              </p:spPr>
            </p:pic>
            <p:sp>
              <p:nvSpPr>
                <p:cNvPr id="306" name="Ellipszis 16">
                  <a:extLst>
                    <a:ext uri="{FF2B5EF4-FFF2-40B4-BE49-F238E27FC236}">
                      <a16:creationId xmlns:a16="http://schemas.microsoft.com/office/drawing/2014/main" id="{535DD952-82BA-F751-5947-C981B96D4EE9}"/>
                    </a:ext>
                  </a:extLst>
                </p:cNvPr>
                <p:cNvSpPr/>
                <p:nvPr/>
              </p:nvSpPr>
              <p:spPr>
                <a:xfrm>
                  <a:off x="4826268" y="4297214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07" name="Ellipszis 17">
                  <a:extLst>
                    <a:ext uri="{FF2B5EF4-FFF2-40B4-BE49-F238E27FC236}">
                      <a16:creationId xmlns:a16="http://schemas.microsoft.com/office/drawing/2014/main" id="{6AA17453-1CF0-3DD5-A747-6BFF0D72CC8B}"/>
                    </a:ext>
                  </a:extLst>
                </p:cNvPr>
                <p:cNvSpPr/>
                <p:nvPr/>
              </p:nvSpPr>
              <p:spPr>
                <a:xfrm>
                  <a:off x="4922504" y="3985359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08" name="Ellipszis 18">
                  <a:extLst>
                    <a:ext uri="{FF2B5EF4-FFF2-40B4-BE49-F238E27FC236}">
                      <a16:creationId xmlns:a16="http://schemas.microsoft.com/office/drawing/2014/main" id="{0606A78F-C6E5-3293-C782-24752D1090B5}"/>
                    </a:ext>
                  </a:extLst>
                </p:cNvPr>
                <p:cNvSpPr/>
                <p:nvPr/>
              </p:nvSpPr>
              <p:spPr>
                <a:xfrm>
                  <a:off x="3781511" y="4913536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09" name="Ellipszis 19">
                  <a:extLst>
                    <a:ext uri="{FF2B5EF4-FFF2-40B4-BE49-F238E27FC236}">
                      <a16:creationId xmlns:a16="http://schemas.microsoft.com/office/drawing/2014/main" id="{047E4780-E97F-3812-AE45-E03CE9780E8F}"/>
                    </a:ext>
                  </a:extLst>
                </p:cNvPr>
                <p:cNvSpPr/>
                <p:nvPr/>
              </p:nvSpPr>
              <p:spPr>
                <a:xfrm>
                  <a:off x="4245579" y="4304099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10" name="Ellipszis 20">
                  <a:extLst>
                    <a:ext uri="{FF2B5EF4-FFF2-40B4-BE49-F238E27FC236}">
                      <a16:creationId xmlns:a16="http://schemas.microsoft.com/office/drawing/2014/main" id="{11B8DA48-A3D2-8A2D-5439-4C895240A7C2}"/>
                    </a:ext>
                  </a:extLst>
                </p:cNvPr>
                <p:cNvSpPr/>
                <p:nvPr/>
              </p:nvSpPr>
              <p:spPr>
                <a:xfrm>
                  <a:off x="3501516" y="4961553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11" name="Ellipszis 21">
                  <a:extLst>
                    <a:ext uri="{FF2B5EF4-FFF2-40B4-BE49-F238E27FC236}">
                      <a16:creationId xmlns:a16="http://schemas.microsoft.com/office/drawing/2014/main" id="{D453690B-CF2E-901A-0068-A6C57FFCA0D0}"/>
                    </a:ext>
                  </a:extLst>
                </p:cNvPr>
                <p:cNvSpPr/>
                <p:nvPr/>
              </p:nvSpPr>
              <p:spPr>
                <a:xfrm>
                  <a:off x="3599520" y="4322938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12" name="Ellipszis 23">
                  <a:extLst>
                    <a:ext uri="{FF2B5EF4-FFF2-40B4-BE49-F238E27FC236}">
                      <a16:creationId xmlns:a16="http://schemas.microsoft.com/office/drawing/2014/main" id="{254EA6D1-55A8-AD65-039B-4D985C1AF398}"/>
                    </a:ext>
                  </a:extLst>
                </p:cNvPr>
                <p:cNvSpPr/>
                <p:nvPr/>
              </p:nvSpPr>
              <p:spPr>
                <a:xfrm>
                  <a:off x="3040022" y="4322938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  <p:sp>
              <p:nvSpPr>
                <p:cNvPr id="313" name="Ellipszis 26">
                  <a:extLst>
                    <a:ext uri="{FF2B5EF4-FFF2-40B4-BE49-F238E27FC236}">
                      <a16:creationId xmlns:a16="http://schemas.microsoft.com/office/drawing/2014/main" id="{35784E97-D069-7270-5EE5-09A29F27A1F1}"/>
                    </a:ext>
                  </a:extLst>
                </p:cNvPr>
                <p:cNvSpPr/>
                <p:nvPr/>
              </p:nvSpPr>
              <p:spPr>
                <a:xfrm>
                  <a:off x="4510470" y="4765800"/>
                  <a:ext cx="360000" cy="36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A5A5A5">
                        <a:lumMod val="0"/>
                        <a:lumOff val="100000"/>
                      </a:srgbClr>
                    </a:gs>
                    <a:gs pos="35000">
                      <a:srgbClr val="E7E6E6"/>
                    </a:gs>
                    <a:gs pos="100000">
                      <a:srgbClr val="E7E6E6">
                        <a:lumMod val="50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 cap="flat" cmpd="sng" algn="ctr">
                  <a:solidFill>
                    <a:srgbClr val="E7E6E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hu-HU" kern="0">
                    <a:solidFill>
                      <a:prstClr val="white"/>
                    </a:solidFill>
                    <a:latin typeface="Calibri" panose="020F0502020204030204"/>
                    <a:cs typeface="+mn-cs"/>
                  </a:endParaRPr>
                </a:p>
              </p:txBody>
            </p:sp>
          </p:grpSp>
          <p:sp>
            <p:nvSpPr>
              <p:cNvPr id="301" name="Szövegdoboz 131">
                <a:extLst>
                  <a:ext uri="{FF2B5EF4-FFF2-40B4-BE49-F238E27FC236}">
                    <a16:creationId xmlns:a16="http://schemas.microsoft.com/office/drawing/2014/main" id="{D78BDB9A-71F8-63C7-1E13-D58E2DA103EB}"/>
                  </a:ext>
                </a:extLst>
              </p:cNvPr>
              <p:cNvSpPr txBox="1"/>
              <p:nvPr/>
            </p:nvSpPr>
            <p:spPr>
              <a:xfrm>
                <a:off x="8413378" y="4358749"/>
                <a:ext cx="785235" cy="5713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2000" kern="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Ag</a:t>
                </a:r>
                <a:r>
                  <a:rPr lang="en-US" sz="2000" kern="0" baseline="30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0</a:t>
                </a:r>
                <a:endParaRPr lang="hu-HU" sz="2000" kern="0" baseline="30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02" name="Rectangle 60">
                <a:extLst>
                  <a:ext uri="{FF2B5EF4-FFF2-40B4-BE49-F238E27FC236}">
                    <a16:creationId xmlns:a16="http://schemas.microsoft.com/office/drawing/2014/main" id="{125B39E7-5540-CD04-EFDB-0366C82AC3C4}"/>
                  </a:ext>
                </a:extLst>
              </p:cNvPr>
              <p:cNvSpPr/>
              <p:nvPr/>
            </p:nvSpPr>
            <p:spPr>
              <a:xfrm>
                <a:off x="10273129" y="3374714"/>
                <a:ext cx="119152" cy="878154"/>
              </a:xfrm>
              <a:prstGeom prst="rect">
                <a:avLst/>
              </a:prstGeom>
              <a:pattFill prst="lgConfetti">
                <a:fgClr>
                  <a:sysClr val="windowText" lastClr="000000"/>
                </a:fgClr>
                <a:bgClr>
                  <a:srgbClr val="E7E6E6"/>
                </a:bgClr>
              </a:patt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kern="0">
                  <a:solidFill>
                    <a:prstClr val="white"/>
                  </a:solidFill>
                  <a:latin typeface="Calibri" panose="020F0502020204030204"/>
                  <a:cs typeface="+mn-cs"/>
                </a:endParaRPr>
              </a:p>
            </p:txBody>
          </p:sp>
          <p:cxnSp>
            <p:nvCxnSpPr>
              <p:cNvPr id="303" name="Egyenes összekötő 39">
                <a:extLst>
                  <a:ext uri="{FF2B5EF4-FFF2-40B4-BE49-F238E27FC236}">
                    <a16:creationId xmlns:a16="http://schemas.microsoft.com/office/drawing/2014/main" id="{00066FA0-44B7-6C7D-0822-82CCD6D50B6D}"/>
                  </a:ext>
                </a:extLst>
              </p:cNvPr>
              <p:cNvCxnSpPr>
                <a:endCxn id="291" idx="6"/>
              </p:cNvCxnSpPr>
              <p:nvPr/>
            </p:nvCxnSpPr>
            <p:spPr>
              <a:xfrm>
                <a:off x="9667065" y="2761340"/>
                <a:ext cx="363" cy="1411968"/>
              </a:xfrm>
              <a:prstGeom prst="line">
                <a:avLst/>
              </a:prstGeom>
              <a:noFill/>
              <a:ln w="12700" cap="flat" cmpd="sng" algn="ctr">
                <a:solidFill>
                  <a:srgbClr val="E7E6E6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4" name="Egyenes összekötő 148">
                <a:extLst>
                  <a:ext uri="{FF2B5EF4-FFF2-40B4-BE49-F238E27FC236}">
                    <a16:creationId xmlns:a16="http://schemas.microsoft.com/office/drawing/2014/main" id="{03AE9D8A-205F-2B54-E908-B79E42E529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86678" y="2761340"/>
                <a:ext cx="0" cy="1411968"/>
              </a:xfrm>
              <a:prstGeom prst="line">
                <a:avLst/>
              </a:prstGeom>
              <a:noFill/>
              <a:ln w="12700" cap="flat" cmpd="sng" algn="ctr">
                <a:solidFill>
                  <a:srgbClr val="E7E6E6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86" name="Nyíl: jobbra mutató 285">
              <a:extLst>
                <a:ext uri="{FF2B5EF4-FFF2-40B4-BE49-F238E27FC236}">
                  <a16:creationId xmlns:a16="http://schemas.microsoft.com/office/drawing/2014/main" id="{5B4734C1-B360-8F09-DE95-5B1C766F80E3}"/>
                </a:ext>
              </a:extLst>
            </p:cNvPr>
            <p:cNvSpPr/>
            <p:nvPr/>
          </p:nvSpPr>
          <p:spPr>
            <a:xfrm>
              <a:off x="1858665" y="4228549"/>
              <a:ext cx="1627232" cy="224807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406" name="Csoportba foglalás 405">
            <a:extLst>
              <a:ext uri="{FF2B5EF4-FFF2-40B4-BE49-F238E27FC236}">
                <a16:creationId xmlns:a16="http://schemas.microsoft.com/office/drawing/2014/main" id="{512BBE7C-2F1A-DBC8-8312-0D98EBAAFF3B}"/>
              </a:ext>
            </a:extLst>
          </p:cNvPr>
          <p:cNvGrpSpPr/>
          <p:nvPr/>
        </p:nvGrpSpPr>
        <p:grpSpPr>
          <a:xfrm>
            <a:off x="6863565" y="2571057"/>
            <a:ext cx="5632311" cy="3196838"/>
            <a:chOff x="6571736" y="3327720"/>
            <a:chExt cx="5632311" cy="3196838"/>
          </a:xfrm>
        </p:grpSpPr>
        <p:pic>
          <p:nvPicPr>
            <p:cNvPr id="407" name="Picture 4">
              <a:extLst>
                <a:ext uri="{FF2B5EF4-FFF2-40B4-BE49-F238E27FC236}">
                  <a16:creationId xmlns:a16="http://schemas.microsoft.com/office/drawing/2014/main" id="{047ABAC5-C436-B1CC-C026-ACC337F67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71736" y="3382941"/>
              <a:ext cx="3295603" cy="31164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8" name="TextBox 6">
              <a:extLst>
                <a:ext uri="{FF2B5EF4-FFF2-40B4-BE49-F238E27FC236}">
                  <a16:creationId xmlns:a16="http://schemas.microsoft.com/office/drawing/2014/main" id="{FB213433-DFC4-C813-8CC6-2FBBE0E37D72}"/>
                </a:ext>
              </a:extLst>
            </p:cNvPr>
            <p:cNvSpPr txBox="1"/>
            <p:nvPr/>
          </p:nvSpPr>
          <p:spPr>
            <a:xfrm>
              <a:off x="8162726" y="6351539"/>
              <a:ext cx="231609" cy="1730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200" dirty="0"/>
                <a:t>t (s)</a:t>
              </a:r>
              <a:endParaRPr lang="hu-HU" sz="1200" dirty="0"/>
            </a:p>
          </p:txBody>
        </p:sp>
        <p:sp>
          <p:nvSpPr>
            <p:cNvPr id="409" name="TextBox 8">
              <a:extLst>
                <a:ext uri="{FF2B5EF4-FFF2-40B4-BE49-F238E27FC236}">
                  <a16:creationId xmlns:a16="http://schemas.microsoft.com/office/drawing/2014/main" id="{FA3F7A19-20C4-20A4-D257-CBBA5DECFDBA}"/>
                </a:ext>
              </a:extLst>
            </p:cNvPr>
            <p:cNvSpPr txBox="1"/>
            <p:nvPr/>
          </p:nvSpPr>
          <p:spPr>
            <a:xfrm>
              <a:off x="7348731" y="4507410"/>
              <a:ext cx="185485" cy="13457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800" dirty="0"/>
                <a:t>t (s)</a:t>
              </a:r>
              <a:endParaRPr lang="hu-HU" sz="800" dirty="0"/>
            </a:p>
          </p:txBody>
        </p:sp>
        <p:sp>
          <p:nvSpPr>
            <p:cNvPr id="410" name="TextBox 10">
              <a:extLst>
                <a:ext uri="{FF2B5EF4-FFF2-40B4-BE49-F238E27FC236}">
                  <a16:creationId xmlns:a16="http://schemas.microsoft.com/office/drawing/2014/main" id="{F321C15F-4B0E-D7CA-92BF-68468BC60CC5}"/>
                </a:ext>
              </a:extLst>
            </p:cNvPr>
            <p:cNvSpPr txBox="1"/>
            <p:nvPr/>
          </p:nvSpPr>
          <p:spPr>
            <a:xfrm>
              <a:off x="7523372" y="4012644"/>
              <a:ext cx="266203" cy="1730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 </a:t>
              </a:r>
              <a:r>
                <a:rPr lang="en-US" sz="1200" dirty="0" err="1"/>
                <a:t>ms</a:t>
              </a:r>
              <a:endParaRPr lang="hu-HU" sz="1200" dirty="0"/>
            </a:p>
          </p:txBody>
        </p:sp>
        <p:sp>
          <p:nvSpPr>
            <p:cNvPr id="411" name="TextBox 2">
              <a:extLst>
                <a:ext uri="{FF2B5EF4-FFF2-40B4-BE49-F238E27FC236}">
                  <a16:creationId xmlns:a16="http://schemas.microsoft.com/office/drawing/2014/main" id="{44608DD4-4E6A-85DD-572C-996AA0BF86AA}"/>
                </a:ext>
              </a:extLst>
            </p:cNvPr>
            <p:cNvSpPr txBox="1"/>
            <p:nvPr/>
          </p:nvSpPr>
          <p:spPr>
            <a:xfrm>
              <a:off x="8567077" y="3327720"/>
              <a:ext cx="1778473" cy="492145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endParaRPr lang="en-US" sz="1050" dirty="0"/>
            </a:p>
            <a:p>
              <a:r>
                <a:rPr lang="en-US" sz="1200" dirty="0">
                  <a:solidFill>
                    <a:srgbClr val="92D050"/>
                  </a:solidFill>
                </a:rPr>
                <a:t>Ag (Influenza A </a:t>
              </a:r>
              <a:r>
                <a:rPr lang="en-US" sz="1200" dirty="0" err="1">
                  <a:solidFill>
                    <a:srgbClr val="92D050"/>
                  </a:solidFill>
                </a:rPr>
                <a:t>nélkül</a:t>
              </a:r>
              <a:r>
                <a:rPr lang="en-US" sz="1200" dirty="0">
                  <a:solidFill>
                    <a:srgbClr val="92D050"/>
                  </a:solidFill>
                </a:rPr>
                <a:t>)</a:t>
              </a:r>
            </a:p>
          </p:txBody>
        </p:sp>
        <p:sp>
          <p:nvSpPr>
            <p:cNvPr id="412" name="Szövegdoboz 411">
              <a:extLst>
                <a:ext uri="{FF2B5EF4-FFF2-40B4-BE49-F238E27FC236}">
                  <a16:creationId xmlns:a16="http://schemas.microsoft.com/office/drawing/2014/main" id="{F323FAA7-805F-9E83-D68C-DEC6019E865B}"/>
                </a:ext>
              </a:extLst>
            </p:cNvPr>
            <p:cNvSpPr txBox="1"/>
            <p:nvPr/>
          </p:nvSpPr>
          <p:spPr>
            <a:xfrm>
              <a:off x="9850996" y="5621947"/>
              <a:ext cx="2353051" cy="3453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Influenza A (Ag </a:t>
              </a:r>
              <a:r>
                <a:rPr lang="en-US" sz="1400" dirty="0" err="1">
                  <a:solidFill>
                    <a:srgbClr val="FF0000"/>
                  </a:solidFill>
                </a:rPr>
                <a:t>burokban</a:t>
              </a:r>
              <a:r>
                <a:rPr lang="en-US" sz="1400" dirty="0">
                  <a:solidFill>
                    <a:srgbClr val="FF0000"/>
                  </a:solidFill>
                </a:rPr>
                <a:t>)</a:t>
              </a:r>
              <a:endParaRPr lang="hu-HU" sz="1400" dirty="0">
                <a:solidFill>
                  <a:srgbClr val="FF0000"/>
                </a:solidFill>
              </a:endParaRPr>
            </a:p>
          </p:txBody>
        </p:sp>
        <p:sp>
          <p:nvSpPr>
            <p:cNvPr id="413" name="TextBox 2">
              <a:extLst>
                <a:ext uri="{FF2B5EF4-FFF2-40B4-BE49-F238E27FC236}">
                  <a16:creationId xmlns:a16="http://schemas.microsoft.com/office/drawing/2014/main" id="{D225CC4D-BE58-37DF-24FF-A48EBDE00679}"/>
                </a:ext>
              </a:extLst>
            </p:cNvPr>
            <p:cNvSpPr txBox="1"/>
            <p:nvPr/>
          </p:nvSpPr>
          <p:spPr>
            <a:xfrm>
              <a:off x="8721497" y="4623848"/>
              <a:ext cx="2660612" cy="51804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US" sz="1200" dirty="0"/>
            </a:p>
            <a:p>
              <a:r>
                <a:rPr lang="en-US" sz="1200" dirty="0">
                  <a:solidFill>
                    <a:srgbClr val="00B0F0"/>
                  </a:solidFill>
                </a:rPr>
                <a:t>Influenza A (Ag </a:t>
              </a:r>
              <a:r>
                <a:rPr lang="en-US" sz="1200" dirty="0" err="1">
                  <a:solidFill>
                    <a:srgbClr val="00B0F0"/>
                  </a:solidFill>
                </a:rPr>
                <a:t>burok</a:t>
              </a:r>
              <a:r>
                <a:rPr lang="en-US" sz="1200" dirty="0">
                  <a:solidFill>
                    <a:srgbClr val="00B0F0"/>
                  </a:solidFill>
                </a:rPr>
                <a:t> </a:t>
              </a:r>
              <a:r>
                <a:rPr lang="en-US" sz="1200" dirty="0" err="1">
                  <a:solidFill>
                    <a:srgbClr val="00B0F0"/>
                  </a:solidFill>
                </a:rPr>
                <a:t>nélkül</a:t>
              </a:r>
              <a:r>
                <a:rPr lang="en-US" sz="1200" dirty="0"/>
                <a:t>)</a:t>
              </a:r>
            </a:p>
          </p:txBody>
        </p:sp>
      </p:grpSp>
      <p:sp>
        <p:nvSpPr>
          <p:cNvPr id="415" name="Szövegdoboz 414">
            <a:extLst>
              <a:ext uri="{FF2B5EF4-FFF2-40B4-BE49-F238E27FC236}">
                <a16:creationId xmlns:a16="http://schemas.microsoft.com/office/drawing/2014/main" id="{47C85650-8C32-A116-645D-371782129F79}"/>
              </a:ext>
            </a:extLst>
          </p:cNvPr>
          <p:cNvSpPr txBox="1"/>
          <p:nvPr/>
        </p:nvSpPr>
        <p:spPr>
          <a:xfrm>
            <a:off x="217831" y="909942"/>
            <a:ext cx="11845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Kidolgoztunk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egy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új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általános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módszert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vírusok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in situ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ezüst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nanorészecskékkel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történő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bevonására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amely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lehetőséget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ad a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vírusok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közvetlen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számlálására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nanoimpakt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elektrokémiával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6" name="Szövegdoboz 415">
            <a:extLst>
              <a:ext uri="{FF2B5EF4-FFF2-40B4-BE49-F238E27FC236}">
                <a16:creationId xmlns:a16="http://schemas.microsoft.com/office/drawing/2014/main" id="{B26C81BF-6B68-8801-B077-44A89D6FA0CF}"/>
              </a:ext>
            </a:extLst>
          </p:cNvPr>
          <p:cNvSpPr txBox="1"/>
          <p:nvPr/>
        </p:nvSpPr>
        <p:spPr>
          <a:xfrm>
            <a:off x="6800096" y="1847687"/>
            <a:ext cx="5230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Minden áramtüske egy egyéni ezüstburokba </a:t>
            </a:r>
            <a:r>
              <a:rPr lang="en-US" dirty="0" err="1"/>
              <a:t>zárt</a:t>
            </a:r>
            <a:r>
              <a:rPr lang="en-US" dirty="0"/>
              <a:t> </a:t>
            </a:r>
            <a:r>
              <a:rPr lang="en-US" dirty="0" err="1"/>
              <a:t>viíus</a:t>
            </a:r>
            <a:endParaRPr lang="en-US" dirty="0"/>
          </a:p>
          <a:p>
            <a:r>
              <a:rPr lang="en-US" dirty="0" err="1"/>
              <a:t>detektálási</a:t>
            </a:r>
            <a:r>
              <a:rPr lang="en-US" dirty="0"/>
              <a:t> </a:t>
            </a:r>
            <a:r>
              <a:rPr lang="en-US" dirty="0" err="1"/>
              <a:t>jele</a:t>
            </a:r>
            <a:endParaRPr lang="hu-HU" dirty="0"/>
          </a:p>
        </p:txBody>
      </p:sp>
      <p:sp>
        <p:nvSpPr>
          <p:cNvPr id="418" name="Szövegdoboz 417">
            <a:extLst>
              <a:ext uri="{FF2B5EF4-FFF2-40B4-BE49-F238E27FC236}">
                <a16:creationId xmlns:a16="http://schemas.microsoft.com/office/drawing/2014/main" id="{FDDF57CC-7E20-5299-385F-006626B6E053}"/>
              </a:ext>
            </a:extLst>
          </p:cNvPr>
          <p:cNvSpPr txBox="1"/>
          <p:nvPr/>
        </p:nvSpPr>
        <p:spPr>
          <a:xfrm>
            <a:off x="341183" y="4916828"/>
            <a:ext cx="62636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/>
            <a:r>
              <a:rPr lang="hu-HU" sz="1600" dirty="0">
                <a:latin typeface="Cambria" panose="02040503050406030204" pitchFamily="18" charset="0"/>
                <a:ea typeface="Cambria" panose="02040503050406030204" pitchFamily="18" charset="0"/>
              </a:rPr>
              <a:t>Z. Bognár, M.I. de </a:t>
            </a:r>
            <a:r>
              <a:rPr lang="hu-H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Jonge</a:t>
            </a:r>
            <a:r>
              <a:rPr lang="hu-HU" sz="1600" dirty="0">
                <a:latin typeface="Cambria" panose="02040503050406030204" pitchFamily="18" charset="0"/>
                <a:ea typeface="Cambria" panose="02040503050406030204" pitchFamily="18" charset="0"/>
              </a:rPr>
              <a:t>, R.E. Gyurcsányi, In situ </a:t>
            </a:r>
            <a:r>
              <a:rPr lang="hu-H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silver</a:t>
            </a:r>
            <a:r>
              <a:rPr lang="hu-H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nanoparticle</a:t>
            </a:r>
            <a:r>
              <a:rPr lang="hu-H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coating</a:t>
            </a:r>
            <a:r>
              <a:rPr lang="hu-HU" sz="1600" dirty="0">
                <a:latin typeface="Cambria" panose="02040503050406030204" pitchFamily="18" charset="0"/>
                <a:ea typeface="Cambria" panose="02040503050406030204" pitchFamily="18" charset="0"/>
              </a:rPr>
              <a:t> of </a:t>
            </a:r>
            <a:r>
              <a:rPr lang="hu-H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virions</a:t>
            </a:r>
            <a:r>
              <a:rPr lang="hu-H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for</a:t>
            </a:r>
            <a:r>
              <a:rPr lang="hu-H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quantification</a:t>
            </a:r>
            <a:r>
              <a:rPr lang="hu-H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at</a:t>
            </a:r>
            <a:r>
              <a:rPr lang="hu-H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single</a:t>
            </a:r>
            <a:r>
              <a:rPr lang="hu-H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virus</a:t>
            </a:r>
            <a:r>
              <a:rPr lang="hu-H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level</a:t>
            </a:r>
            <a:r>
              <a:rPr lang="hu-HU" sz="1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hu-HU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Nanoscale</a:t>
            </a:r>
            <a:r>
              <a:rPr lang="hu-HU" sz="1600" dirty="0">
                <a:latin typeface="Cambria" panose="02040503050406030204" pitchFamily="18" charset="0"/>
                <a:ea typeface="Cambria" panose="02040503050406030204" pitchFamily="18" charset="0"/>
              </a:rPr>
              <a:t>, 14 (2022) 2296-2303.</a:t>
            </a:r>
          </a:p>
        </p:txBody>
      </p:sp>
    </p:spTree>
    <p:extLst>
      <p:ext uri="{BB962C8B-B14F-4D97-AF65-F5344CB8AC3E}">
        <p14:creationId xmlns:p14="http://schemas.microsoft.com/office/powerpoint/2010/main" val="4045303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55EE9D57-EFBC-9526-58D2-3E4C592B1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dirty="0"/>
              <a:t>Az </a:t>
            </a:r>
            <a:r>
              <a:rPr lang="en-GB" sz="3600" b="1" dirty="0" err="1"/>
              <a:t>edzéssel</a:t>
            </a:r>
            <a:r>
              <a:rPr lang="en-GB" sz="3600" b="1" dirty="0"/>
              <a:t> </a:t>
            </a:r>
            <a:r>
              <a:rPr lang="en-GB" sz="3600" b="1" dirty="0" err="1"/>
              <a:t>összefüggő</a:t>
            </a:r>
            <a:r>
              <a:rPr lang="en-GB" sz="3600" b="1" dirty="0"/>
              <a:t> </a:t>
            </a:r>
            <a:r>
              <a:rPr lang="en-GB" sz="3600" b="1" dirty="0" err="1"/>
              <a:t>hemokoncentráció</a:t>
            </a:r>
            <a:r>
              <a:rPr lang="en-GB" sz="3600" b="1" dirty="0"/>
              <a:t> </a:t>
            </a:r>
            <a:r>
              <a:rPr lang="en-GB" sz="3600" b="1" dirty="0" err="1"/>
              <a:t>és</a:t>
            </a:r>
            <a:r>
              <a:rPr lang="en-GB" sz="3600" b="1" dirty="0"/>
              <a:t> </a:t>
            </a:r>
            <a:r>
              <a:rPr lang="en-GB" sz="3600" b="1" dirty="0" err="1"/>
              <a:t>hemodilúció</a:t>
            </a:r>
            <a:r>
              <a:rPr lang="en-GB" sz="3600" b="1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D30503-BDE8-9A77-9654-DE1D13B8686F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" y="1242558"/>
            <a:ext cx="6320155" cy="355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1AE2779C-DBD8-8899-7CAB-98BE4680A379}"/>
              </a:ext>
            </a:extLst>
          </p:cNvPr>
          <p:cNvSpPr txBox="1"/>
          <p:nvPr/>
        </p:nvSpPr>
        <p:spPr>
          <a:xfrm>
            <a:off x="95035" y="4958792"/>
            <a:ext cx="11644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Kutatásunk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egyik</a:t>
            </a:r>
            <a:r>
              <a:rPr lang="en-GB" dirty="0"/>
              <a:t> </a:t>
            </a:r>
            <a:r>
              <a:rPr lang="en-GB" dirty="0" err="1"/>
              <a:t>első</a:t>
            </a:r>
            <a:r>
              <a:rPr lang="en-GB" dirty="0"/>
              <a:t> </a:t>
            </a:r>
            <a:r>
              <a:rPr lang="en-GB" dirty="0" err="1"/>
              <a:t>olyan</a:t>
            </a:r>
            <a:r>
              <a:rPr lang="en-GB" dirty="0"/>
              <a:t> </a:t>
            </a:r>
            <a:r>
              <a:rPr lang="en-GB" dirty="0" err="1"/>
              <a:t>vizsgálat</a:t>
            </a:r>
            <a:r>
              <a:rPr lang="en-GB" dirty="0"/>
              <a:t>, </a:t>
            </a:r>
            <a:r>
              <a:rPr lang="en-GB" dirty="0" err="1"/>
              <a:t>amelyben</a:t>
            </a:r>
            <a:r>
              <a:rPr lang="en-GB" dirty="0"/>
              <a:t> a </a:t>
            </a:r>
            <a:r>
              <a:rPr lang="en-GB" dirty="0" err="1"/>
              <a:t>vérkomponensek</a:t>
            </a:r>
            <a:r>
              <a:rPr lang="en-GB" dirty="0"/>
              <a:t> </a:t>
            </a:r>
            <a:r>
              <a:rPr lang="en-GB" dirty="0" err="1"/>
              <a:t>változásait</a:t>
            </a:r>
            <a:r>
              <a:rPr lang="en-GB" dirty="0"/>
              <a:t> </a:t>
            </a:r>
            <a:r>
              <a:rPr lang="en-GB" dirty="0" err="1"/>
              <a:t>nagyobb</a:t>
            </a:r>
            <a:r>
              <a:rPr lang="en-GB" dirty="0"/>
              <a:t> </a:t>
            </a:r>
            <a:r>
              <a:rPr lang="en-GB" dirty="0" err="1"/>
              <a:t>időbeli</a:t>
            </a:r>
            <a:r>
              <a:rPr lang="en-GB" dirty="0"/>
              <a:t> </a:t>
            </a:r>
            <a:r>
              <a:rPr lang="en-GB" dirty="0" err="1"/>
              <a:t>felbontással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a </a:t>
            </a:r>
            <a:r>
              <a:rPr lang="en-GB" dirty="0" err="1"/>
              <a:t>mért</a:t>
            </a:r>
            <a:r>
              <a:rPr lang="en-GB" dirty="0"/>
              <a:t> </a:t>
            </a:r>
            <a:r>
              <a:rPr lang="en-GB" dirty="0" err="1"/>
              <a:t>paraméterek</a:t>
            </a:r>
            <a:r>
              <a:rPr lang="en-GB" dirty="0"/>
              <a:t> </a:t>
            </a:r>
            <a:r>
              <a:rPr lang="en-GB" dirty="0" err="1"/>
              <a:t>szélesebb</a:t>
            </a:r>
            <a:r>
              <a:rPr lang="en-GB" dirty="0"/>
              <a:t> </a:t>
            </a:r>
            <a:r>
              <a:rPr lang="en-GB" dirty="0" err="1"/>
              <a:t>skálájával</a:t>
            </a:r>
            <a:r>
              <a:rPr lang="en-GB" dirty="0"/>
              <a:t> </a:t>
            </a:r>
            <a:r>
              <a:rPr lang="en-GB" dirty="0" err="1"/>
              <a:t>vizsgáltuk</a:t>
            </a:r>
            <a:r>
              <a:rPr lang="en-GB" dirty="0"/>
              <a:t>.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66B8C6C-8890-A2EF-0C87-170D9322A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686" y="1578775"/>
            <a:ext cx="3623017" cy="250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609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78061" y="41379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1800" b="1" dirty="0">
                <a:solidFill>
                  <a:srgbClr val="478290"/>
                </a:solidFill>
              </a:rPr>
              <a:t>Felkonvertáló </a:t>
            </a:r>
            <a:r>
              <a:rPr lang="hu-HU" sz="1800" b="1" dirty="0" err="1">
                <a:solidFill>
                  <a:srgbClr val="478290"/>
                </a:solidFill>
              </a:rPr>
              <a:t>nanorészecskék</a:t>
            </a:r>
            <a:r>
              <a:rPr lang="hu-HU" sz="1800" b="1" dirty="0">
                <a:solidFill>
                  <a:srgbClr val="478290"/>
                </a:solidFill>
              </a:rPr>
              <a:t> (</a:t>
            </a:r>
            <a:r>
              <a:rPr lang="hu-HU" sz="1800" b="1" dirty="0" err="1">
                <a:solidFill>
                  <a:srgbClr val="478290"/>
                </a:solidFill>
              </a:rPr>
              <a:t>upconverting</a:t>
            </a:r>
            <a:r>
              <a:rPr lang="hu-HU" sz="1800" b="1" dirty="0">
                <a:solidFill>
                  <a:srgbClr val="478290"/>
                </a:solidFill>
              </a:rPr>
              <a:t> </a:t>
            </a:r>
            <a:r>
              <a:rPr lang="hu-HU" sz="1800" b="1" dirty="0" err="1">
                <a:solidFill>
                  <a:srgbClr val="478290"/>
                </a:solidFill>
              </a:rPr>
              <a:t>nanoparticles</a:t>
            </a:r>
            <a:r>
              <a:rPr lang="hu-HU" sz="1800" b="1" dirty="0">
                <a:solidFill>
                  <a:srgbClr val="478290"/>
                </a:solidFill>
              </a:rPr>
              <a:t> </a:t>
            </a:r>
            <a:r>
              <a:rPr lang="hu-HU" sz="1800" b="1" dirty="0" err="1">
                <a:solidFill>
                  <a:srgbClr val="478290"/>
                </a:solidFill>
              </a:rPr>
              <a:t>UCNPs</a:t>
            </a:r>
            <a:r>
              <a:rPr lang="hu-HU" sz="1800" b="1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US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artalom helye 2"/>
          <p:cNvSpPr txBox="1">
            <a:spLocks/>
          </p:cNvSpPr>
          <p:nvPr/>
        </p:nvSpPr>
        <p:spPr>
          <a:xfrm>
            <a:off x="623392" y="908720"/>
            <a:ext cx="6767126" cy="4525963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u-HU" sz="1600" dirty="0"/>
              <a:t>NaYF</a:t>
            </a:r>
            <a:r>
              <a:rPr lang="hu-HU" sz="1600" baseline="-25000" dirty="0"/>
              <a:t>4</a:t>
            </a:r>
            <a:r>
              <a:rPr lang="hu-HU" sz="1600" dirty="0"/>
              <a:t> : </a:t>
            </a:r>
            <a:r>
              <a:rPr lang="hu-HU" sz="1600" dirty="0" err="1"/>
              <a:t>Yb,Tm</a:t>
            </a:r>
            <a:r>
              <a:rPr lang="hu-HU" sz="1600" dirty="0"/>
              <a:t>/</a:t>
            </a:r>
            <a:r>
              <a:rPr lang="hu-HU" sz="1600" dirty="0" err="1"/>
              <a:t>Er</a:t>
            </a:r>
            <a:r>
              <a:rPr lang="hu-HU" sz="1600" dirty="0"/>
              <a:t>; LaF</a:t>
            </a:r>
            <a:r>
              <a:rPr lang="hu-HU" sz="1600" baseline="-25000" dirty="0"/>
              <a:t>3</a:t>
            </a:r>
            <a:r>
              <a:rPr lang="hu-HU" sz="1600" dirty="0"/>
              <a:t> : </a:t>
            </a:r>
            <a:r>
              <a:rPr lang="hu-HU" sz="1600" dirty="0" err="1"/>
              <a:t>Yb,Tm</a:t>
            </a:r>
            <a:r>
              <a:rPr lang="hu-HU" sz="1600" dirty="0"/>
              <a:t>/</a:t>
            </a:r>
            <a:r>
              <a:rPr lang="hu-HU" sz="1600" dirty="0" err="1"/>
              <a:t>Er</a:t>
            </a:r>
            <a:r>
              <a:rPr lang="hu-HU" sz="1600" dirty="0"/>
              <a:t> </a:t>
            </a:r>
            <a:r>
              <a:rPr lang="hu-HU" sz="1600" dirty="0" err="1"/>
              <a:t>nanorészecskék</a:t>
            </a:r>
            <a:r>
              <a:rPr lang="hu-HU" sz="1600" dirty="0"/>
              <a:t> előállítása és jellemzése:</a:t>
            </a:r>
          </a:p>
          <a:p>
            <a:pPr algn="just"/>
            <a:r>
              <a:rPr lang="hu-HU" sz="1600" dirty="0"/>
              <a:t>jelentős felkonvertáló emissziót tapasztaltunk 980 nm gerjesztés hatására; energia transzfer volt kimutatható a felkonvertáló részecskék és </a:t>
            </a:r>
            <a:r>
              <a:rPr lang="hu-HU" sz="1600" dirty="0" err="1"/>
              <a:t>Rodamin</a:t>
            </a:r>
            <a:r>
              <a:rPr lang="hu-HU" sz="1600" dirty="0"/>
              <a:t> 6G színezékmolekulák között; szuszpenzióban és </a:t>
            </a:r>
            <a:r>
              <a:rPr lang="hu-HU" sz="1600" dirty="0" err="1"/>
              <a:t>biopolimer</a:t>
            </a:r>
            <a:r>
              <a:rPr lang="hu-HU" sz="1600" dirty="0"/>
              <a:t> (</a:t>
            </a:r>
            <a:r>
              <a:rPr lang="hu-HU" sz="1600" dirty="0" err="1"/>
              <a:t>kitozán</a:t>
            </a:r>
            <a:r>
              <a:rPr lang="hu-HU" sz="1600" dirty="0"/>
              <a:t>) </a:t>
            </a:r>
            <a:r>
              <a:rPr lang="hu-HU" sz="1600" dirty="0" err="1"/>
              <a:t>mátixú</a:t>
            </a:r>
            <a:r>
              <a:rPr lang="hu-HU" sz="1600" dirty="0"/>
              <a:t> kompozit bevonatokban is</a:t>
            </a:r>
          </a:p>
          <a:p>
            <a:pPr algn="just"/>
            <a:r>
              <a:rPr lang="hu-HU" sz="1600" dirty="0"/>
              <a:t>Távlati cél – a felkonvertáló </a:t>
            </a:r>
            <a:r>
              <a:rPr lang="hu-HU" sz="1600" dirty="0" err="1"/>
              <a:t>nanorészecskéket</a:t>
            </a:r>
            <a:r>
              <a:rPr lang="hu-HU" sz="1600" dirty="0"/>
              <a:t> tartalmazó rendszerek alkalmazása orvos-biológiai célokra, például </a:t>
            </a:r>
            <a:r>
              <a:rPr lang="hu-HU" sz="1600" dirty="0" err="1"/>
              <a:t>fotodinamikus</a:t>
            </a:r>
            <a:r>
              <a:rPr lang="hu-HU" sz="1600" dirty="0"/>
              <a:t> rákterápiában.</a:t>
            </a:r>
            <a:endParaRPr lang="en-US" sz="160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C012D1C-BB74-4C98-9883-3BFACA1C9732}" type="slidenum">
              <a:rPr lang="hu-HU" altLang="hu-HU" smtClean="0"/>
              <a:pPr>
                <a:defRPr/>
              </a:pPr>
              <a:t>24</a:t>
            </a:fld>
            <a:endParaRPr lang="hu-HU" alt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C3B164C-6052-54AE-EF5F-ADE9A1D5B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42" t="32923" r="33004" b="32923"/>
          <a:stretch/>
        </p:blipFill>
        <p:spPr>
          <a:xfrm>
            <a:off x="7597412" y="3151791"/>
            <a:ext cx="1954972" cy="131249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81128"/>
            <a:ext cx="4355976" cy="125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395" y="3140968"/>
            <a:ext cx="2178325" cy="120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118" y="1314615"/>
            <a:ext cx="2209522" cy="328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244" y="4597924"/>
            <a:ext cx="4371388" cy="226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00D291DB-53B9-25B4-1E0A-CAAE7ECA611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734" t="26222" r="24762" b="29464"/>
          <a:stretch/>
        </p:blipFill>
        <p:spPr>
          <a:xfrm>
            <a:off x="4221518" y="3140968"/>
            <a:ext cx="1730466" cy="1161768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698" y="1416966"/>
            <a:ext cx="1981694" cy="157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852" y="52969"/>
            <a:ext cx="2163148" cy="855751"/>
          </a:xfrm>
          <a:prstGeom prst="rect">
            <a:avLst/>
          </a:prstGeom>
        </p:spPr>
      </p:pic>
      <p:sp>
        <p:nvSpPr>
          <p:cNvPr id="15" name="Téglalap 14"/>
          <p:cNvSpPr/>
          <p:nvPr/>
        </p:nvSpPr>
        <p:spPr>
          <a:xfrm>
            <a:off x="423002" y="6027003"/>
            <a:ext cx="69182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hu-HU" sz="16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u-HU" sz="1600" dirty="0"/>
              <a:t>Tegze, B.; Tolnai, G.; Hessz, D.; Kubinyi, M.; Madarász, J.; Sáfrán, G.; Hórvölgyi, Z. </a:t>
            </a:r>
            <a:r>
              <a:rPr lang="hu-HU" sz="1600" i="1" dirty="0"/>
              <a:t>J </a:t>
            </a:r>
            <a:r>
              <a:rPr lang="hu-HU" sz="1600" i="1" dirty="0" err="1"/>
              <a:t>Therm</a:t>
            </a:r>
            <a:r>
              <a:rPr lang="hu-HU" sz="1600" i="1" dirty="0"/>
              <a:t> </a:t>
            </a:r>
            <a:r>
              <a:rPr lang="hu-HU" sz="1600" i="1" dirty="0" err="1"/>
              <a:t>Anal</a:t>
            </a:r>
            <a:r>
              <a:rPr lang="hu-HU" sz="1600" i="1" dirty="0"/>
              <a:t> </a:t>
            </a:r>
            <a:r>
              <a:rPr lang="hu-HU" sz="1600" i="1" dirty="0" err="1"/>
              <a:t>Calorim</a:t>
            </a:r>
            <a:r>
              <a:rPr lang="hu-HU" sz="1600" dirty="0"/>
              <a:t> </a:t>
            </a:r>
            <a:r>
              <a:rPr lang="hu-HU" sz="1600" b="1" dirty="0"/>
              <a:t>2023</a:t>
            </a:r>
            <a:r>
              <a:rPr lang="hu-HU" sz="1600" dirty="0"/>
              <a:t>. </a:t>
            </a:r>
            <a:endParaRPr lang="hu-HU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47308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50DD3584-92D6-B09E-335A-E14B200B3D9A}"/>
              </a:ext>
            </a:extLst>
          </p:cNvPr>
          <p:cNvSpPr txBox="1"/>
          <p:nvPr/>
        </p:nvSpPr>
        <p:spPr>
          <a:xfrm>
            <a:off x="260541" y="260476"/>
            <a:ext cx="14160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66750" indent="-666750">
              <a:spcBef>
                <a:spcPct val="0"/>
              </a:spcBef>
              <a:tabLst>
                <a:tab pos="9817100" algn="l"/>
              </a:tabLst>
              <a:defRPr/>
            </a:pPr>
            <a:r>
              <a:rPr lang="hu-HU" b="1" cap="small" dirty="0" err="1">
                <a:solidFill>
                  <a:srgbClr val="4782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Grafén</a:t>
            </a:r>
            <a:r>
              <a:rPr lang="hu-HU" b="1" cap="small" dirty="0">
                <a:solidFill>
                  <a:srgbClr val="4782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-oxid szuszpenzió </a:t>
            </a:r>
            <a:r>
              <a:rPr lang="hu-HU" b="1" cap="small" dirty="0" err="1">
                <a:solidFill>
                  <a:srgbClr val="4782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reológiai</a:t>
            </a:r>
            <a:r>
              <a:rPr lang="hu-HU" b="1" cap="small" dirty="0">
                <a:solidFill>
                  <a:srgbClr val="47829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tulajdonságainak vizsgálata: kiváló katalizátor pl. oxidációs folyamatokhoz </a:t>
            </a:r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BE477A75-2872-BC0A-28F7-62385CA4D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675" y="1484784"/>
            <a:ext cx="2346325" cy="176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B00FAC86-EACD-726F-5D9C-7EAE89676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484784"/>
            <a:ext cx="2355215" cy="176339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Nyíl: jobbra mutató 19">
            <a:extLst>
              <a:ext uri="{FF2B5EF4-FFF2-40B4-BE49-F238E27FC236}">
                <a16:creationId xmlns:a16="http://schemas.microsoft.com/office/drawing/2014/main" id="{0B1C047C-56C2-2780-9E50-134DA4E36CDC}"/>
              </a:ext>
            </a:extLst>
          </p:cNvPr>
          <p:cNvSpPr/>
          <p:nvPr/>
        </p:nvSpPr>
        <p:spPr>
          <a:xfrm>
            <a:off x="9144470" y="2156520"/>
            <a:ext cx="623974" cy="2259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DDB1C0FC-775E-AE1D-291C-6BDCA69E7F22}"/>
              </a:ext>
            </a:extLst>
          </p:cNvPr>
          <p:cNvSpPr txBox="1"/>
          <p:nvPr/>
        </p:nvSpPr>
        <p:spPr>
          <a:xfrm>
            <a:off x="9062716" y="1844021"/>
            <a:ext cx="750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nyírás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D73E1F95-66E6-6668-8A53-D4C1FAF4B756}"/>
              </a:ext>
            </a:extLst>
          </p:cNvPr>
          <p:cNvSpPr txBox="1"/>
          <p:nvPr/>
        </p:nvSpPr>
        <p:spPr>
          <a:xfrm>
            <a:off x="5791860" y="3281630"/>
            <a:ext cx="7292622" cy="881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hu-HU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Nyírás előtt			  Nyírás után</a:t>
            </a:r>
          </a:p>
          <a:p>
            <a:pPr algn="ctr">
              <a:lnSpc>
                <a:spcPct val="95000"/>
              </a:lnSpc>
            </a:pPr>
            <a:r>
              <a:rPr lang="hu-HU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 felvételek liofilizált GO szuszpenziókról.</a:t>
            </a:r>
          </a:p>
          <a:p>
            <a:pPr algn="ctr">
              <a:lnSpc>
                <a:spcPct val="95000"/>
              </a:lnSpc>
            </a:pPr>
            <a:r>
              <a:rPr lang="hu-HU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u-HU" sz="20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áblázat 10"/>
          <p:cNvGraphicFramePr>
            <a:graphicFrameLocks noGrp="1"/>
          </p:cNvGraphicFramePr>
          <p:nvPr/>
        </p:nvGraphicFramePr>
        <p:xfrm>
          <a:off x="7824229" y="4053400"/>
          <a:ext cx="3888430" cy="1535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4135">
                  <a:extLst>
                    <a:ext uri="{9D8B030D-6E8A-4147-A177-3AD203B41FA5}">
                      <a16:colId xmlns:a16="http://schemas.microsoft.com/office/drawing/2014/main" val="2476306135"/>
                    </a:ext>
                  </a:extLst>
                </a:gridCol>
                <a:gridCol w="1285788">
                  <a:extLst>
                    <a:ext uri="{9D8B030D-6E8A-4147-A177-3AD203B41FA5}">
                      <a16:colId xmlns:a16="http://schemas.microsoft.com/office/drawing/2014/main" val="3973465505"/>
                    </a:ext>
                  </a:extLst>
                </a:gridCol>
                <a:gridCol w="1378507">
                  <a:extLst>
                    <a:ext uri="{9D8B030D-6E8A-4147-A177-3AD203B41FA5}">
                      <a16:colId xmlns:a16="http://schemas.microsoft.com/office/drawing/2014/main" val="2299414854"/>
                    </a:ext>
                  </a:extLst>
                </a:gridCol>
              </a:tblGrid>
              <a:tr h="3839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u-HU" sz="1600" b="1" u="none" strike="noStrike" dirty="0">
                          <a:effectLst/>
                        </a:rPr>
                        <a:t> 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hu-HU" sz="1600" b="1" u="none" strike="noStrike" dirty="0">
                          <a:effectLst/>
                        </a:rPr>
                        <a:t>rétegek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436162"/>
                  </a:ext>
                </a:extLst>
              </a:tr>
              <a:tr h="38396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u="none" strike="noStrike">
                          <a:effectLst/>
                        </a:rPr>
                        <a:t>távolsága (nm)</a:t>
                      </a:r>
                      <a:endParaRPr lang="hu-HU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u="none" strike="noStrike" dirty="0">
                          <a:effectLst/>
                        </a:rPr>
                        <a:t>száma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384093"/>
                  </a:ext>
                </a:extLst>
              </a:tr>
              <a:tr h="383960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u="none" strike="noStrike" dirty="0">
                          <a:effectLst/>
                        </a:rPr>
                        <a:t>nyírás előtt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u="none" strike="noStrike">
                          <a:effectLst/>
                        </a:rPr>
                        <a:t>0,77</a:t>
                      </a:r>
                      <a:endParaRPr lang="hu-HU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u="none" strike="noStrike" dirty="0">
                          <a:effectLst/>
                        </a:rPr>
                        <a:t>17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21563"/>
                  </a:ext>
                </a:extLst>
              </a:tr>
              <a:tr h="383960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u="none" strike="noStrike">
                          <a:effectLst/>
                        </a:rPr>
                        <a:t>nyírás után</a:t>
                      </a:r>
                      <a:endParaRPr lang="hu-HU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u="none" strike="noStrike">
                          <a:effectLst/>
                        </a:rPr>
                        <a:t>0,83</a:t>
                      </a:r>
                      <a:endParaRPr lang="hu-HU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600" b="1" u="none" strike="noStrike" dirty="0">
                          <a:effectLst/>
                        </a:rPr>
                        <a:t>9</a:t>
                      </a:r>
                      <a:endParaRPr lang="hu-H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092206"/>
                  </a:ext>
                </a:extLst>
              </a:tr>
            </a:tbl>
          </a:graphicData>
        </a:graphic>
      </p:graphicFrame>
      <p:sp>
        <p:nvSpPr>
          <p:cNvPr id="24" name="Tartalom helye 2"/>
          <p:cNvSpPr txBox="1">
            <a:spLocks/>
          </p:cNvSpPr>
          <p:nvPr/>
        </p:nvSpPr>
        <p:spPr>
          <a:xfrm>
            <a:off x="260541" y="1209980"/>
            <a:ext cx="6406299" cy="5027332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u-HU" sz="1600" dirty="0" err="1"/>
              <a:t>Grafén</a:t>
            </a:r>
            <a:r>
              <a:rPr lang="hu-HU" sz="1600" dirty="0"/>
              <a:t>-oxid (GO) előállítása és jellemzése:</a:t>
            </a:r>
          </a:p>
          <a:p>
            <a:pPr algn="just"/>
            <a:r>
              <a:rPr lang="hu-HU" sz="1600" dirty="0" err="1"/>
              <a:t>Reológiai</a:t>
            </a:r>
            <a:r>
              <a:rPr lang="hu-HU" sz="1600" dirty="0"/>
              <a:t> kísérletek alapján jellemeztük a nyírás hatására bekövetkező szerkezeti változást valamint az </a:t>
            </a:r>
            <a:r>
              <a:rPr lang="hu-HU" sz="1600" dirty="0" err="1"/>
              <a:t>exfoliációval</a:t>
            </a:r>
            <a:r>
              <a:rPr lang="hu-HU" sz="1600" dirty="0"/>
              <a:t> előállított GO heterogenitását</a:t>
            </a:r>
          </a:p>
          <a:p>
            <a:pPr algn="just"/>
            <a:r>
              <a:rPr lang="hu-HU" sz="1600" dirty="0"/>
              <a:t>A GO vizes szuszpenzióban nemcsak </a:t>
            </a:r>
            <a:r>
              <a:rPr lang="hu-HU" sz="1600" dirty="0" err="1"/>
              <a:t>nyíróerők</a:t>
            </a:r>
            <a:r>
              <a:rPr lang="hu-HU" sz="1600" dirty="0"/>
              <a:t> hatására, de a tárolás közben bekövetkező lassú oxidáció következtében spontán módon is képes </a:t>
            </a:r>
            <a:r>
              <a:rPr lang="hu-HU" sz="1600" dirty="0" err="1"/>
              <a:t>exfoliálódni</a:t>
            </a:r>
            <a:r>
              <a:rPr lang="hu-HU" sz="1600" dirty="0"/>
              <a:t>.</a:t>
            </a:r>
          </a:p>
          <a:p>
            <a:pPr algn="just"/>
            <a:r>
              <a:rPr lang="hu-HU" sz="1600" dirty="0"/>
              <a:t>A GO szuszpenziók ülepedését (pl. centrifugális erőtérben) jelentősen zavarja a részecskék 1-től jelentősen eltérő alaki tényezője, a részecskék erős hidratáltsága és a közeg (maga szuszpenzió) már kis GO koncentrációnál is bekövetkező strukturáltsága</a:t>
            </a:r>
          </a:p>
          <a:p>
            <a:pPr algn="just"/>
            <a:r>
              <a:rPr lang="hu-HU" sz="1600" dirty="0"/>
              <a:t>A korábbi D. Magna (nagy vízibolha) szívritmusára gyakorolt hatásán felül további toxicitási vizsgálatokat végeztünk (Molnár Mónika, ABÉT):</a:t>
            </a:r>
          </a:p>
          <a:p>
            <a:pPr marL="230400" indent="0" algn="just">
              <a:spcBef>
                <a:spcPts val="0"/>
              </a:spcBef>
              <a:buNone/>
            </a:pPr>
            <a:r>
              <a:rPr lang="hu-HU" sz="1600" dirty="0" err="1"/>
              <a:t>Aliivibrio</a:t>
            </a:r>
            <a:r>
              <a:rPr lang="hu-HU" sz="1600" dirty="0"/>
              <a:t> fischeri és </a:t>
            </a:r>
            <a:r>
              <a:rPr lang="hu-HU" sz="1600" dirty="0" err="1"/>
              <a:t>Escherichia</a:t>
            </a:r>
            <a:r>
              <a:rPr lang="hu-HU" sz="1600" dirty="0"/>
              <a:t> coli baktérium, </a:t>
            </a:r>
            <a:r>
              <a:rPr lang="hu-HU" sz="1600" dirty="0" err="1"/>
              <a:t>Tetrahymena</a:t>
            </a:r>
            <a:r>
              <a:rPr lang="hu-HU" sz="1600" dirty="0"/>
              <a:t> </a:t>
            </a:r>
            <a:r>
              <a:rPr lang="hu-HU" sz="1600" dirty="0" err="1"/>
              <a:t>pyriformis</a:t>
            </a:r>
            <a:r>
              <a:rPr lang="hu-HU" sz="1600" dirty="0"/>
              <a:t> egysejtű, </a:t>
            </a:r>
            <a:r>
              <a:rPr lang="hu-HU" sz="1600" dirty="0" err="1"/>
              <a:t>Panagrellus</a:t>
            </a:r>
            <a:r>
              <a:rPr lang="hu-HU" sz="1600" dirty="0"/>
              <a:t> </a:t>
            </a:r>
            <a:r>
              <a:rPr lang="hu-HU" sz="1600" dirty="0" err="1"/>
              <a:t>redivivus</a:t>
            </a:r>
            <a:r>
              <a:rPr lang="hu-HU" sz="1600" dirty="0"/>
              <a:t> fonálféreg, </a:t>
            </a:r>
            <a:r>
              <a:rPr lang="hu-HU" sz="1600" dirty="0" err="1"/>
              <a:t>Sinapis</a:t>
            </a:r>
            <a:r>
              <a:rPr lang="hu-HU" sz="1600" dirty="0"/>
              <a:t> alba (mustár) és </a:t>
            </a:r>
            <a:r>
              <a:rPr lang="hu-HU" sz="1600" dirty="0" err="1"/>
              <a:t>Triticum</a:t>
            </a:r>
            <a:r>
              <a:rPr lang="hu-HU" sz="1600" dirty="0"/>
              <a:t> </a:t>
            </a:r>
            <a:r>
              <a:rPr lang="hu-HU" sz="1600" dirty="0" err="1"/>
              <a:t>aestivum</a:t>
            </a:r>
            <a:r>
              <a:rPr lang="hu-HU" sz="1600" dirty="0"/>
              <a:t> (búza) magja (benyújtott kézirat)</a:t>
            </a:r>
          </a:p>
          <a:p>
            <a:pPr algn="just"/>
            <a:endParaRPr lang="hu-HU" sz="1600" dirty="0"/>
          </a:p>
          <a:p>
            <a:pPr algn="just"/>
            <a:endParaRPr lang="en-US" sz="1600" dirty="0"/>
          </a:p>
        </p:txBody>
      </p:sp>
      <p:pic>
        <p:nvPicPr>
          <p:cNvPr id="26" name="Picture 2" descr="F:\009Chris\CSOPORT\escherlogo-1-eng-trasp.png">
            <a:extLst>
              <a:ext uri="{FF2B5EF4-FFF2-40B4-BE49-F238E27FC236}">
                <a16:creationId xmlns:a16="http://schemas.microsoft.com/office/drawing/2014/main" id="{1A3CEB76-AE66-14E0-EC8E-8B827C26D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163" y="-1041"/>
            <a:ext cx="1743204" cy="900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3" name="Téglalap 12"/>
          <p:cNvSpPr/>
          <p:nvPr/>
        </p:nvSpPr>
        <p:spPr>
          <a:xfrm>
            <a:off x="646395" y="6011774"/>
            <a:ext cx="11066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hu-HU" sz="1600" dirty="0" err="1"/>
              <a:t>Farah</a:t>
            </a:r>
            <a:r>
              <a:rPr lang="hu-HU" sz="1600" dirty="0"/>
              <a:t>, S.; Gyarmati, B.; Madarász, J.; </a:t>
            </a:r>
            <a:r>
              <a:rPr lang="hu-HU" sz="1600" dirty="0" err="1"/>
              <a:t>Villar-Rodil</a:t>
            </a:r>
            <a:r>
              <a:rPr lang="hu-HU" sz="1600" dirty="0"/>
              <a:t>, S.; </a:t>
            </a:r>
            <a:r>
              <a:rPr lang="hu-HU" sz="1600" dirty="0" err="1"/>
              <a:t>Tascón</a:t>
            </a:r>
            <a:r>
              <a:rPr lang="hu-HU" sz="1600" dirty="0"/>
              <a:t>, J. M. D.; László, K.  </a:t>
            </a:r>
            <a:r>
              <a:rPr lang="hu-HU" sz="1600" i="1" dirty="0"/>
              <a:t>Journal of </a:t>
            </a:r>
            <a:r>
              <a:rPr lang="hu-HU" sz="1600" i="1" dirty="0" err="1"/>
              <a:t>Molecular</a:t>
            </a:r>
            <a:r>
              <a:rPr lang="hu-HU" sz="1600" i="1" dirty="0"/>
              <a:t> </a:t>
            </a:r>
            <a:r>
              <a:rPr lang="hu-HU" sz="1600" i="1" dirty="0" err="1"/>
              <a:t>Liquids</a:t>
            </a:r>
            <a:r>
              <a:rPr lang="hu-HU" sz="1600" dirty="0"/>
              <a:t> </a:t>
            </a:r>
            <a:r>
              <a:rPr lang="hu-HU" sz="1600" b="1" dirty="0"/>
              <a:t>2023</a:t>
            </a:r>
            <a:r>
              <a:rPr lang="hu-HU" sz="1600" dirty="0"/>
              <a:t>, </a:t>
            </a:r>
            <a:r>
              <a:rPr lang="hu-HU" sz="1600" i="1" dirty="0"/>
              <a:t>386</a:t>
            </a:r>
            <a:r>
              <a:rPr lang="hu-HU" sz="1600" dirty="0"/>
              <a:t>, 122451.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hu-HU" sz="1600" dirty="0"/>
              <a:t>Gyarmati, B.; </a:t>
            </a:r>
            <a:r>
              <a:rPr lang="hu-HU" sz="1600" dirty="0" err="1"/>
              <a:t>Farah</a:t>
            </a:r>
            <a:r>
              <a:rPr lang="hu-HU" sz="1600" dirty="0"/>
              <a:t>, S.; Farkas, A.; Sáfrán, G.; </a:t>
            </a:r>
            <a:r>
              <a:rPr lang="hu-HU" sz="1600" dirty="0" err="1"/>
              <a:t>Voelker</a:t>
            </a:r>
            <a:r>
              <a:rPr lang="hu-HU" sz="1600" dirty="0"/>
              <a:t>-Pop, L. M.; László, K. </a:t>
            </a:r>
            <a:r>
              <a:rPr lang="hu-HU" sz="1600" i="1" dirty="0" err="1"/>
              <a:t>Nanomaterials</a:t>
            </a:r>
            <a:r>
              <a:rPr lang="hu-HU" sz="1600" dirty="0"/>
              <a:t> </a:t>
            </a:r>
            <a:r>
              <a:rPr lang="hu-HU" sz="1600" b="1" dirty="0"/>
              <a:t>2022</a:t>
            </a:r>
            <a:r>
              <a:rPr lang="hu-HU" sz="1600" dirty="0"/>
              <a:t>, 12 (6), 916. </a:t>
            </a:r>
            <a:endParaRPr lang="hu-HU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7399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several images of a microscope&#10;&#10;Description automatically generated">
            <a:extLst>
              <a:ext uri="{FF2B5EF4-FFF2-40B4-BE49-F238E27FC236}">
                <a16:creationId xmlns:a16="http://schemas.microsoft.com/office/drawing/2014/main" id="{235BA47E-BA2E-73B2-00F6-5E7BE107BD7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641" y="1080658"/>
            <a:ext cx="3826879" cy="1806287"/>
          </a:xfr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/>
              <a:t>Glicerin-karbonát használata szerves-fémkoordinációs vázszerkezetek előállítására</a:t>
            </a:r>
          </a:p>
        </p:txBody>
      </p:sp>
      <p:pic>
        <p:nvPicPr>
          <p:cNvPr id="7" name="Picture 6" descr="A close-up of a graph&#10;&#10;Description automatically generated">
            <a:extLst>
              <a:ext uri="{FF2B5EF4-FFF2-40B4-BE49-F238E27FC236}">
                <a16:creationId xmlns:a16="http://schemas.microsoft.com/office/drawing/2014/main" id="{78FD9822-E115-CAEB-C33F-3B7E6EDF6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34" y="1389782"/>
            <a:ext cx="3975675" cy="3482692"/>
          </a:xfrm>
          <a:prstGeom prst="rect">
            <a:avLst/>
          </a:prstGeom>
        </p:spPr>
      </p:pic>
      <p:pic>
        <p:nvPicPr>
          <p:cNvPr id="9" name="Picture 8" descr="A diagram of a chemical reaction&#10;&#10;Description automatically generated">
            <a:extLst>
              <a:ext uri="{FF2B5EF4-FFF2-40B4-BE49-F238E27FC236}">
                <a16:creationId xmlns:a16="http://schemas.microsoft.com/office/drawing/2014/main" id="{C4BD4CF5-219E-5AEF-4DB7-F1BACF1FB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72" y="3131128"/>
            <a:ext cx="3789011" cy="2099112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D8BE8E87-780D-F10C-F770-69D1891A0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525" y="5058487"/>
            <a:ext cx="406803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sz="1000" dirty="0">
                <a:latin typeface="Arial" panose="020B0604020202020204" pitchFamily="34" charset="0"/>
                <a:cs typeface="Arial" panose="020B0604020202020204" pitchFamily="34" charset="0"/>
              </a:rPr>
              <a:t>Glicerin-karbonát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kumimoji="0" lang="hu-HU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lkalmazása</a:t>
            </a:r>
            <a:r>
              <a:rPr kumimoji="0" lang="hu-HU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szintézis során mint zöld oldószer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endParaRPr kumimoji="0" lang="hu-HU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A0A7F172-412E-EE71-5F27-14A473FDE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0216" y="5360417"/>
            <a:ext cx="406803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sz="1000" dirty="0">
                <a:latin typeface="Arial" panose="020B0604020202020204" pitchFamily="34" charset="0"/>
                <a:cs typeface="Arial" panose="020B0604020202020204" pitchFamily="34" charset="0"/>
              </a:rPr>
              <a:t>Glicerin-karbonát többször újrahasznosítható a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szintézis</a:t>
            </a:r>
            <a:r>
              <a:rPr lang="hu-HU" sz="1000" dirty="0">
                <a:latin typeface="Arial" panose="020B0604020202020204" pitchFamily="34" charset="0"/>
                <a:cs typeface="Arial" panose="020B0604020202020204" pitchFamily="34" charset="0"/>
              </a:rPr>
              <a:t> során</a:t>
            </a:r>
            <a:r>
              <a:rPr kumimoji="0" lang="hu-HU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733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0" y="0"/>
            <a:ext cx="9912424" cy="13407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1800" b="1" dirty="0">
                <a:solidFill>
                  <a:srgbClr val="478290"/>
                </a:solidFill>
                <a:ea typeface="Verdana" panose="020B0604030504040204" pitchFamily="34" charset="0"/>
              </a:rPr>
              <a:t>A mukoadhézió mechanizmusának vizsgálata, mukoadhezív gyógyszerformák fejlesztése: nyálkahártyán történő felszívódás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" y="1198485"/>
            <a:ext cx="6542662" cy="2615062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35360" y="3933056"/>
            <a:ext cx="63367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 dirty="0"/>
              <a:t>In situ </a:t>
            </a:r>
            <a:r>
              <a:rPr lang="hu-HU" sz="1600" dirty="0" err="1"/>
              <a:t>gélesedő</a:t>
            </a:r>
            <a:r>
              <a:rPr lang="hu-HU" sz="1600" dirty="0"/>
              <a:t> kationos töltésű </a:t>
            </a:r>
            <a:r>
              <a:rPr lang="hu-HU" sz="1600" dirty="0" err="1"/>
              <a:t>tiolált</a:t>
            </a:r>
            <a:r>
              <a:rPr lang="hu-HU" sz="1600" dirty="0"/>
              <a:t> </a:t>
            </a:r>
            <a:r>
              <a:rPr lang="hu-HU" sz="1600" dirty="0" err="1"/>
              <a:t>poliaszpartamidokat</a:t>
            </a:r>
            <a:r>
              <a:rPr lang="hu-HU" sz="1600" dirty="0"/>
              <a:t> kétféle szintetikus úton állítottunk elő,  1) </a:t>
            </a:r>
            <a:r>
              <a:rPr lang="hu-HU" sz="1600" dirty="0" err="1"/>
              <a:t>ciszteaminnal</a:t>
            </a:r>
            <a:r>
              <a:rPr lang="hu-HU" sz="1600" dirty="0"/>
              <a:t>, illetve 2) új megközelítésként </a:t>
            </a:r>
            <a:r>
              <a:rPr lang="hu-HU" sz="1600" dirty="0" err="1"/>
              <a:t>tiolaktonnal</a:t>
            </a:r>
            <a:r>
              <a:rPr lang="hu-HU" sz="1600" dirty="0"/>
              <a:t> történő módosítással. A </a:t>
            </a:r>
            <a:r>
              <a:rPr lang="hu-HU" sz="1600" dirty="0" err="1"/>
              <a:t>tiolaktonnal</a:t>
            </a:r>
            <a:r>
              <a:rPr lang="hu-HU" sz="1600" dirty="0"/>
              <a:t> módosított </a:t>
            </a:r>
            <a:r>
              <a:rPr lang="hu-HU" sz="1600" dirty="0" err="1"/>
              <a:t>poliaszpartamidok</a:t>
            </a:r>
            <a:r>
              <a:rPr lang="hu-HU" sz="1600" dirty="0"/>
              <a:t> gyorsabb </a:t>
            </a:r>
            <a:r>
              <a:rPr lang="hu-HU" sz="1600" dirty="0" err="1"/>
              <a:t>gélesedést</a:t>
            </a:r>
            <a:r>
              <a:rPr lang="hu-HU" sz="1600" dirty="0"/>
              <a:t> mutatnak és merevebb géleket eredményeznek. Ezek az in situ </a:t>
            </a:r>
            <a:r>
              <a:rPr lang="hu-HU" sz="1600" dirty="0" err="1"/>
              <a:t>gélesedő</a:t>
            </a:r>
            <a:r>
              <a:rPr lang="hu-HU" sz="1600" dirty="0"/>
              <a:t> polimerek injektálható, gyorsan </a:t>
            </a:r>
            <a:r>
              <a:rPr lang="hu-HU" sz="1600" dirty="0" err="1"/>
              <a:t>gélesedő</a:t>
            </a:r>
            <a:r>
              <a:rPr lang="hu-HU" sz="1600" dirty="0"/>
              <a:t> készítményekként alkalmazhatók különböző töltésű </a:t>
            </a:r>
            <a:r>
              <a:rPr lang="hu-HU" sz="1600" dirty="0" err="1"/>
              <a:t>makromolekuláris</a:t>
            </a:r>
            <a:r>
              <a:rPr lang="hu-HU" sz="1600" dirty="0"/>
              <a:t> hatóanyagok leadására.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3534790"/>
            <a:ext cx="5303912" cy="241449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303"/>
            <a:ext cx="970302" cy="1206025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6546623" y="1530658"/>
            <a:ext cx="51660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 dirty="0" err="1"/>
              <a:t>Mukoadhézió</a:t>
            </a:r>
            <a:r>
              <a:rPr lang="hu-HU" sz="1600" dirty="0"/>
              <a:t> számszerű jellemzésére alkalmas modell </a:t>
            </a:r>
            <a:r>
              <a:rPr lang="hu-HU" sz="1600" dirty="0" err="1"/>
              <a:t>szubsztrát</a:t>
            </a:r>
            <a:r>
              <a:rPr lang="hu-HU" sz="1600" dirty="0"/>
              <a:t> fejlesztése:</a:t>
            </a:r>
          </a:p>
          <a:p>
            <a:pPr algn="just"/>
            <a:r>
              <a:rPr lang="hu-HU" sz="1600" dirty="0" err="1"/>
              <a:t>Poli</a:t>
            </a:r>
            <a:r>
              <a:rPr lang="hu-HU" sz="1600" dirty="0"/>
              <a:t>(</a:t>
            </a:r>
            <a:r>
              <a:rPr lang="hu-HU" sz="1600" dirty="0" err="1"/>
              <a:t>vinil</a:t>
            </a:r>
            <a:r>
              <a:rPr lang="hu-HU" sz="1600" dirty="0"/>
              <a:t>-alkohol) (PVA) és mucin tartalmú PVA </a:t>
            </a:r>
            <a:r>
              <a:rPr lang="hu-HU" sz="1600" dirty="0" err="1"/>
              <a:t>hidrogéleket</a:t>
            </a:r>
            <a:r>
              <a:rPr lang="hu-HU" sz="1600" dirty="0"/>
              <a:t> (</a:t>
            </a:r>
            <a:r>
              <a:rPr lang="hu-HU" sz="1600" dirty="0" err="1"/>
              <a:t>Muc</a:t>
            </a:r>
            <a:r>
              <a:rPr lang="hu-HU" sz="1600" dirty="0"/>
              <a:t>/PVA) </a:t>
            </a:r>
            <a:r>
              <a:rPr lang="hu-HU" sz="1600" dirty="0" err="1"/>
              <a:t>fagyasztásos-olvasztásos</a:t>
            </a:r>
            <a:r>
              <a:rPr lang="hu-HU" sz="1600" dirty="0"/>
              <a:t> </a:t>
            </a:r>
            <a:r>
              <a:rPr lang="hu-HU" sz="1600" dirty="0" err="1"/>
              <a:t>gélesítéssel</a:t>
            </a:r>
            <a:r>
              <a:rPr lang="hu-HU" sz="1600" dirty="0"/>
              <a:t> állítottunk elő. Igazoltuk az </a:t>
            </a:r>
            <a:r>
              <a:rPr lang="hu-HU" sz="1600" dirty="0" err="1"/>
              <a:t>elektro</a:t>
            </a:r>
            <a:r>
              <a:rPr lang="hu-HU" sz="1600" dirty="0"/>
              <a:t>-sztatikus kölcsönhatás szerepét a </a:t>
            </a:r>
            <a:r>
              <a:rPr lang="hu-HU" sz="1600" dirty="0" err="1"/>
              <a:t>mukoadhezió</a:t>
            </a:r>
            <a:r>
              <a:rPr lang="hu-HU" sz="1600" dirty="0"/>
              <a:t> során.</a:t>
            </a:r>
          </a:p>
        </p:txBody>
      </p:sp>
      <p:sp>
        <p:nvSpPr>
          <p:cNvPr id="10" name="Téglalap 9"/>
          <p:cNvSpPr/>
          <p:nvPr/>
        </p:nvSpPr>
        <p:spPr>
          <a:xfrm>
            <a:off x="335360" y="6093296"/>
            <a:ext cx="95658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Gyarmati, B.; Stankovits, G.; Szilágyi, B. Á.; Galata, D. L.; Gordon, P.; Szilágyi, A. </a:t>
            </a:r>
            <a:r>
              <a:rPr lang="en-US" sz="1600" i="1" dirty="0"/>
              <a:t>Colloids Surf B</a:t>
            </a:r>
            <a:r>
              <a:rPr lang="en-US" sz="1600" dirty="0"/>
              <a:t>  </a:t>
            </a:r>
            <a:r>
              <a:rPr lang="en-US" sz="1600" b="1" dirty="0"/>
              <a:t>2022</a:t>
            </a:r>
            <a:r>
              <a:rPr lang="en-US" sz="1600" dirty="0"/>
              <a:t>, 213, 112406.</a:t>
            </a:r>
            <a:endParaRPr lang="hu-HU" sz="1600" dirty="0"/>
          </a:p>
          <a:p>
            <a:r>
              <a:rPr lang="hu-HU" sz="1600" dirty="0" err="1"/>
              <a:t>Mammadova</a:t>
            </a:r>
            <a:r>
              <a:rPr lang="hu-HU" sz="1600" dirty="0"/>
              <a:t>, A.; Gyarmati, B.; Sárdi, K.; Paudics, A.; Varga, Z.; Szilágyi, A. </a:t>
            </a:r>
            <a:r>
              <a:rPr lang="hu-HU" sz="1600" i="1" dirty="0"/>
              <a:t>J. Mater. </a:t>
            </a:r>
            <a:r>
              <a:rPr lang="hu-HU" sz="1600" i="1" dirty="0" err="1"/>
              <a:t>Chem</a:t>
            </a:r>
            <a:r>
              <a:rPr lang="hu-HU" sz="1600" i="1" dirty="0"/>
              <a:t>. B</a:t>
            </a:r>
            <a:r>
              <a:rPr lang="hu-HU" sz="1600" dirty="0"/>
              <a:t> </a:t>
            </a:r>
            <a:r>
              <a:rPr lang="hu-HU" sz="1600" b="1" dirty="0"/>
              <a:t>2022</a:t>
            </a:r>
            <a:r>
              <a:rPr lang="hu-HU" sz="1600" dirty="0"/>
              <a:t>, 10 (31), 5946.</a:t>
            </a:r>
          </a:p>
          <a:p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737670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077A67-1342-E02B-DB2D-1D1B428DE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920" y="218123"/>
            <a:ext cx="10607040" cy="635317"/>
          </a:xfrm>
        </p:spPr>
        <p:txBody>
          <a:bodyPr>
            <a:normAutofit/>
          </a:bodyPr>
          <a:lstStyle/>
          <a:p>
            <a:r>
              <a:rPr lang="hu-HU" sz="3000" b="1" dirty="0"/>
              <a:t>Mikrobiális üzemanyag cella alapú </a:t>
            </a:r>
            <a:r>
              <a:rPr lang="hu-HU" sz="3000" b="1" dirty="0" err="1"/>
              <a:t>bioszenzor</a:t>
            </a:r>
            <a:r>
              <a:rPr lang="hu-HU" sz="3000" b="1" dirty="0"/>
              <a:t> kidolgozása</a:t>
            </a:r>
          </a:p>
        </p:txBody>
      </p:sp>
      <p:pic>
        <p:nvPicPr>
          <p:cNvPr id="5" name="Tartalom helye 3">
            <a:extLst>
              <a:ext uri="{FF2B5EF4-FFF2-40B4-BE49-F238E27FC236}">
                <a16:creationId xmlns:a16="http://schemas.microsoft.com/office/drawing/2014/main" id="{B2A5C599-C3CF-948C-5F20-E0992BFA5E2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15" y="838139"/>
            <a:ext cx="3034506" cy="239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1">
            <a:extLst>
              <a:ext uri="{FF2B5EF4-FFF2-40B4-BE49-F238E27FC236}">
                <a16:creationId xmlns:a16="http://schemas.microsoft.com/office/drawing/2014/main" id="{1EBC1935-A1A8-A0E0-C17A-1BC63E99A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" y="3297589"/>
            <a:ext cx="3034506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SzPct val="150000"/>
              <a:buFont typeface="Wingdings" panose="05000000000000000000" pitchFamily="2" charset="2"/>
              <a:buChar char="§"/>
            </a:pPr>
            <a:r>
              <a:rPr lang="hu-HU" sz="1200" b="0" dirty="0">
                <a:latin typeface="12"/>
              </a:rPr>
              <a:t>A mikrobiális üzemanyagcella (Microbial Fuel Cell - MFC) egy speciális bioreaktor, amiben a szerves anyagok oxidációjából nyert elektronokat az ún. exoelektrogén mikroorganizmusok egy szilárd vezető felületre (anód) transzportálják.</a:t>
            </a:r>
          </a:p>
          <a:p>
            <a:pPr algn="just" eaLnBrk="1" hangingPunct="1">
              <a:buSzPct val="150000"/>
              <a:buFont typeface="Wingdings" panose="05000000000000000000" pitchFamily="2" charset="2"/>
              <a:buChar char="§"/>
            </a:pPr>
            <a:endParaRPr lang="hu-HU" sz="1200" b="0" dirty="0">
              <a:latin typeface="12"/>
            </a:endParaRPr>
          </a:p>
          <a:p>
            <a:pPr algn="l" eaLnBrk="1" hangingPunct="1">
              <a:buSzPct val="150000"/>
              <a:buFont typeface="Wingdings" panose="05000000000000000000" pitchFamily="2" charset="2"/>
              <a:buChar char="§"/>
            </a:pPr>
            <a:r>
              <a:rPr lang="hu-HU" sz="1200" b="0" dirty="0">
                <a:latin typeface="12"/>
              </a:rPr>
              <a:t>Az MFC-ben a szerves anyagok </a:t>
            </a:r>
            <a:r>
              <a:rPr lang="hu-HU" sz="1200" b="0" dirty="0" err="1">
                <a:latin typeface="12"/>
              </a:rPr>
              <a:t>biodegradációjából</a:t>
            </a:r>
            <a:r>
              <a:rPr lang="hu-HU" sz="1200" b="0" dirty="0">
                <a:latin typeface="12"/>
              </a:rPr>
              <a:t> közvetlenül elektromos energia nyerhető.</a:t>
            </a:r>
          </a:p>
          <a:p>
            <a:pPr algn="l" eaLnBrk="1" hangingPunct="1">
              <a:buSzPct val="150000"/>
              <a:buFont typeface="Wingdings" panose="05000000000000000000" pitchFamily="2" charset="2"/>
              <a:buChar char="§"/>
            </a:pPr>
            <a:endParaRPr lang="hu-HU" sz="1200" b="0" dirty="0">
              <a:latin typeface="12"/>
            </a:endParaRPr>
          </a:p>
          <a:p>
            <a:pPr eaLnBrk="1" hangingPunct="1">
              <a:buSzPct val="150000"/>
              <a:buFont typeface="Wingdings" panose="05000000000000000000" pitchFamily="2" charset="2"/>
              <a:buChar char="§"/>
            </a:pPr>
            <a:r>
              <a:rPr lang="hu-HU" altLang="hu-HU" sz="1200" b="0" dirty="0">
                <a:latin typeface="+mn-lt"/>
              </a:rPr>
              <a:t>Kapcsolat az elektromos paraméterek és a </a:t>
            </a:r>
            <a:r>
              <a:rPr lang="hu-HU" altLang="hu-HU" sz="1200" b="0" dirty="0" err="1">
                <a:latin typeface="+mn-lt"/>
              </a:rPr>
              <a:t>biodegradáció</a:t>
            </a:r>
            <a:r>
              <a:rPr lang="hu-HU" altLang="hu-HU" sz="1200" b="0" dirty="0">
                <a:latin typeface="+mn-lt"/>
              </a:rPr>
              <a:t> sebessége között</a:t>
            </a:r>
          </a:p>
          <a:p>
            <a:pPr algn="l" eaLnBrk="1" hangingPunct="1">
              <a:buSzPct val="150000"/>
              <a:buFont typeface="Wingdings" panose="05000000000000000000" pitchFamily="2" charset="2"/>
              <a:buChar char="§"/>
            </a:pPr>
            <a:endParaRPr lang="hu-HU" sz="1200" b="0" dirty="0">
              <a:latin typeface="12"/>
            </a:endParaRPr>
          </a:p>
          <a:p>
            <a:pPr algn="l" eaLnBrk="1" hangingPunct="1">
              <a:buSzPct val="150000"/>
              <a:buFont typeface="Wingdings" panose="05000000000000000000" pitchFamily="2" charset="2"/>
              <a:buChar char="§"/>
            </a:pPr>
            <a:endParaRPr lang="hu-HU" sz="1200" b="0" dirty="0">
              <a:latin typeface="12"/>
            </a:endParaRPr>
          </a:p>
          <a:p>
            <a:pPr algn="l" eaLnBrk="1" hangingPunct="1">
              <a:buSzPct val="150000"/>
              <a:buFont typeface="Wingdings" panose="05000000000000000000" pitchFamily="2" charset="2"/>
              <a:buChar char="§"/>
            </a:pPr>
            <a:endParaRPr lang="hu-HU" sz="1200" b="0" dirty="0">
              <a:latin typeface="12"/>
            </a:endParaRPr>
          </a:p>
          <a:p>
            <a:pPr algn="l" eaLnBrk="1" hangingPunct="1">
              <a:buFont typeface="Arial" charset="0"/>
              <a:buChar char="•"/>
            </a:pPr>
            <a:endParaRPr lang="hu-HU" alt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59745773-5624-63EB-E1D9-C68202DB22BC}"/>
              </a:ext>
            </a:extLst>
          </p:cNvPr>
          <p:cNvSpPr txBox="1"/>
          <p:nvPr/>
        </p:nvSpPr>
        <p:spPr>
          <a:xfrm>
            <a:off x="629920" y="6367723"/>
            <a:ext cx="1982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1200" b="0" dirty="0"/>
              <a:t>Alkalmazás bioszenzorként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DDBA9A8B-7E54-3F59-D251-7157996B1952}"/>
              </a:ext>
            </a:extLst>
          </p:cNvPr>
          <p:cNvGraphicFramePr>
            <a:graphicFrameLocks/>
          </p:cNvGraphicFramePr>
          <p:nvPr/>
        </p:nvGraphicFramePr>
        <p:xfrm>
          <a:off x="3304709" y="949609"/>
          <a:ext cx="3597993" cy="2905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Nyíl: lefelé mutató 12">
            <a:extLst>
              <a:ext uri="{FF2B5EF4-FFF2-40B4-BE49-F238E27FC236}">
                <a16:creationId xmlns:a16="http://schemas.microsoft.com/office/drawing/2014/main" id="{5F67F18F-D3A8-2C05-B0C1-1BA111B20638}"/>
              </a:ext>
            </a:extLst>
          </p:cNvPr>
          <p:cNvSpPr/>
          <p:nvPr/>
        </p:nvSpPr>
        <p:spPr>
          <a:xfrm>
            <a:off x="1508759" y="6104398"/>
            <a:ext cx="210677" cy="22491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24FDF57F-8BAF-DBFE-25EA-042B937CB9EC}"/>
              </a:ext>
            </a:extLst>
          </p:cNvPr>
          <p:cNvSpPr txBox="1"/>
          <p:nvPr/>
        </p:nvSpPr>
        <p:spPr>
          <a:xfrm>
            <a:off x="4103849" y="949608"/>
            <a:ext cx="2460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1200" b="0" dirty="0"/>
              <a:t>Szubsztrát koncentráció (mg KOI/l)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06DA4523-09A0-7E66-E498-9FB8BD1ED5F3}"/>
              </a:ext>
            </a:extLst>
          </p:cNvPr>
          <p:cNvGraphicFramePr>
            <a:graphicFrameLocks/>
          </p:cNvGraphicFramePr>
          <p:nvPr/>
        </p:nvGraphicFramePr>
        <p:xfrm>
          <a:off x="3117424" y="3781908"/>
          <a:ext cx="3972561" cy="2237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Szövegdoboz 1">
            <a:extLst>
              <a:ext uri="{FF2B5EF4-FFF2-40B4-BE49-F238E27FC236}">
                <a16:creationId xmlns:a16="http://schemas.microsoft.com/office/drawing/2014/main" id="{8CE0CA90-529A-65AF-8028-4B01AD1F6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483" y="5978246"/>
            <a:ext cx="30345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SzPct val="150000"/>
              <a:buFont typeface="Wingdings" panose="05000000000000000000" pitchFamily="2" charset="2"/>
              <a:buChar char="§"/>
            </a:pPr>
            <a:r>
              <a:rPr lang="hu-HU" sz="1200" b="0" dirty="0">
                <a:latin typeface="12"/>
              </a:rPr>
              <a:t>A mikrobiális üzemanyagcella külső áramkörén átáramlott töltés egyenesen arányos a cellában lebontott szubsztrátok mennyiségével</a:t>
            </a:r>
            <a:endParaRPr lang="hu-HU" altLang="hu-HU" dirty="0"/>
          </a:p>
        </p:txBody>
      </p:sp>
      <p:pic>
        <p:nvPicPr>
          <p:cNvPr id="17" name="Kép 7">
            <a:extLst>
              <a:ext uri="{FF2B5EF4-FFF2-40B4-BE49-F238E27FC236}">
                <a16:creationId xmlns:a16="http://schemas.microsoft.com/office/drawing/2014/main" id="{4D11F481-0FBC-A856-8576-6B54F3BA28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t="7990" r="-2" b="2274"/>
          <a:stretch>
            <a:fillRect/>
          </a:stretch>
        </p:blipFill>
        <p:spPr bwMode="auto">
          <a:xfrm>
            <a:off x="7735888" y="1417003"/>
            <a:ext cx="3287712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E3F0C423-303B-7169-EDE8-1745D78CD566}"/>
              </a:ext>
            </a:extLst>
          </p:cNvPr>
          <p:cNvSpPr txBox="1"/>
          <p:nvPr/>
        </p:nvSpPr>
        <p:spPr>
          <a:xfrm>
            <a:off x="8279609" y="949608"/>
            <a:ext cx="2460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1200" b="0" dirty="0"/>
              <a:t>Az alkalmazott légkatódos MFC</a:t>
            </a:r>
          </a:p>
        </p:txBody>
      </p:sp>
      <p:sp>
        <p:nvSpPr>
          <p:cNvPr id="19" name="Szövegdoboz 1">
            <a:extLst>
              <a:ext uri="{FF2B5EF4-FFF2-40B4-BE49-F238E27FC236}">
                <a16:creationId xmlns:a16="http://schemas.microsoft.com/office/drawing/2014/main" id="{449494D9-FFDF-8038-A261-880D6941D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2491" y="3781908"/>
            <a:ext cx="3034506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 eaLnBrk="1" hangingPunct="1">
              <a:buSzPct val="150000"/>
            </a:pPr>
            <a:r>
              <a:rPr lang="hu-HU" sz="1200" dirty="0">
                <a:latin typeface="12"/>
              </a:rPr>
              <a:t>Eredmény:</a:t>
            </a:r>
            <a:endParaRPr lang="hu-HU" altLang="hu-HU" sz="1200" dirty="0">
              <a:latin typeface="+mn-lt"/>
            </a:endParaRPr>
          </a:p>
          <a:p>
            <a:pPr marL="0" indent="0" algn="l" eaLnBrk="1" hangingPunct="1">
              <a:buSzPct val="150000"/>
            </a:pPr>
            <a:endParaRPr lang="hu-HU" sz="1200" b="0" dirty="0">
              <a:latin typeface="12"/>
            </a:endParaRPr>
          </a:p>
          <a:p>
            <a:pPr marL="0" indent="0" algn="l" eaLnBrk="1" hangingPunct="1">
              <a:buSzPct val="150000"/>
            </a:pPr>
            <a:r>
              <a:rPr lang="hu-HU" sz="1200" b="0" dirty="0">
                <a:latin typeface="12"/>
              </a:rPr>
              <a:t>Kidolgozásra került a vizek/szennyvizek biológiailag lebontható szervesanyag tartalmának meghatározására egy mikrobiális üzemanyag cella alapú mérési módszer, amelyet továbbfejlesztve víz és szennyvízminták biokémiai oxigén igényének automatizált meghatározására lehet alkalmazni. </a:t>
            </a:r>
          </a:p>
          <a:p>
            <a:pPr marL="0" indent="0" algn="l" eaLnBrk="1" hangingPunct="1">
              <a:buSzPct val="150000"/>
            </a:pPr>
            <a:endParaRPr lang="hu-HU" sz="1200" b="0" dirty="0">
              <a:latin typeface="12"/>
            </a:endParaRPr>
          </a:p>
          <a:p>
            <a:pPr marL="0" indent="0" algn="l" eaLnBrk="1" hangingPunct="1">
              <a:buSzPct val="150000"/>
            </a:pPr>
            <a:endParaRPr lang="hu-HU" sz="1200" b="0" dirty="0">
              <a:latin typeface="12"/>
            </a:endParaRPr>
          </a:p>
          <a:p>
            <a:pPr marL="0" indent="0" eaLnBrk="1" hangingPunct="1">
              <a:buSzPct val="150000"/>
            </a:pPr>
            <a:r>
              <a:rPr lang="hu-HU" sz="1200" dirty="0">
                <a:latin typeface="12"/>
              </a:rPr>
              <a:t>Publikáció:</a:t>
            </a:r>
            <a:endParaRPr lang="hu-HU" altLang="hu-HU" sz="1200" dirty="0"/>
          </a:p>
          <a:p>
            <a:pPr marL="0" indent="0" algn="l" eaLnBrk="1" hangingPunct="1">
              <a:buSzPct val="150000"/>
            </a:pPr>
            <a:endParaRPr lang="hu-HU" sz="1200" b="0" dirty="0">
              <a:latin typeface="12"/>
            </a:endParaRPr>
          </a:p>
          <a:p>
            <a:pPr algn="l" eaLnBrk="1" hangingPunct="1">
              <a:buFont typeface="Arial" charset="0"/>
              <a:buChar char="•"/>
            </a:pP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2700224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4294967295"/>
          </p:nvPr>
        </p:nvSpPr>
        <p:spPr>
          <a:xfrm>
            <a:off x="6236208" y="992924"/>
            <a:ext cx="5788152" cy="176335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hu-HU" sz="1600" b="1" dirty="0"/>
              <a:t>Eredmények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</a:pPr>
            <a:r>
              <a:rPr lang="hu-HU" sz="1600" dirty="0"/>
              <a:t>A </a:t>
            </a:r>
            <a:r>
              <a:rPr lang="hu-HU" sz="1600" dirty="0" err="1"/>
              <a:t>ciklodextrinek</a:t>
            </a:r>
            <a:r>
              <a:rPr lang="hu-HU" sz="1600" dirty="0"/>
              <a:t> (</a:t>
            </a:r>
            <a:r>
              <a:rPr lang="hu-HU" sz="1600" dirty="0" err="1"/>
              <a:t>CDk</a:t>
            </a:r>
            <a:r>
              <a:rPr lang="hu-HU" sz="1600" dirty="0"/>
              <a:t>) képesek szignifikánsan gátolni a </a:t>
            </a:r>
            <a:r>
              <a:rPr lang="hu-HU" sz="1600" i="1" dirty="0" err="1"/>
              <a:t>Pseudomonas</a:t>
            </a:r>
            <a:r>
              <a:rPr lang="hu-HU" sz="1600" i="1" dirty="0"/>
              <a:t> </a:t>
            </a:r>
            <a:r>
              <a:rPr lang="hu-HU" sz="1600" i="1" dirty="0" err="1"/>
              <a:t>aeruginosa</a:t>
            </a:r>
            <a:r>
              <a:rPr lang="hu-HU" sz="1600" i="1" dirty="0"/>
              <a:t> </a:t>
            </a:r>
            <a:r>
              <a:rPr lang="hu-HU" sz="1600" dirty="0" err="1"/>
              <a:t>biofilmképzését</a:t>
            </a:r>
            <a:r>
              <a:rPr lang="hu-HU" sz="1600" dirty="0"/>
              <a:t>; </a:t>
            </a:r>
          </a:p>
          <a:p>
            <a:pPr marL="182563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hu-HU" sz="1600" dirty="0"/>
              <a:t> A hatást befolyásolja az üregméret, a </a:t>
            </a:r>
            <a:r>
              <a:rPr lang="hu-HU" sz="1600" dirty="0" err="1"/>
              <a:t>szubsztituensek</a:t>
            </a:r>
            <a:r>
              <a:rPr lang="hu-HU" sz="1600" dirty="0"/>
              <a:t> szerkezete, a monomer/polimer jelleg, a kontakt idő, és  a koncentráció;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</a:pPr>
            <a:r>
              <a:rPr lang="hu-HU" sz="1600" dirty="0"/>
              <a:t>Leghatékonyabb </a:t>
            </a:r>
            <a:r>
              <a:rPr lang="hu-HU" sz="1600" dirty="0" err="1"/>
              <a:t>biofilmképzés</a:t>
            </a:r>
            <a:r>
              <a:rPr lang="hu-HU" sz="1600" dirty="0"/>
              <a:t>-gátlás: natív α-</a:t>
            </a:r>
            <a:r>
              <a:rPr lang="hu-HU" sz="1600" dirty="0" err="1"/>
              <a:t>ciklodextrin</a:t>
            </a:r>
            <a:r>
              <a:rPr lang="hu-HU" sz="1600" dirty="0"/>
              <a:t> (ACD)</a:t>
            </a:r>
          </a:p>
          <a:p>
            <a:pPr algn="just">
              <a:lnSpc>
                <a:spcPct val="114000"/>
              </a:lnSpc>
              <a:spcBef>
                <a:spcPts val="0"/>
              </a:spcBef>
            </a:pPr>
            <a:endParaRPr lang="hu-HU" sz="1600" dirty="0"/>
          </a:p>
          <a:p>
            <a:pPr algn="just">
              <a:lnSpc>
                <a:spcPct val="114000"/>
              </a:lnSpc>
              <a:spcBef>
                <a:spcPts val="0"/>
              </a:spcBef>
            </a:pPr>
            <a:endParaRPr lang="hu-HU" sz="1600" dirty="0"/>
          </a:p>
          <a:p>
            <a:pPr algn="just">
              <a:lnSpc>
                <a:spcPct val="114000"/>
              </a:lnSpc>
              <a:spcBef>
                <a:spcPts val="0"/>
              </a:spcBef>
            </a:pPr>
            <a:endParaRPr lang="hu-HU" sz="1600" dirty="0"/>
          </a:p>
          <a:p>
            <a:pPr algn="just">
              <a:lnSpc>
                <a:spcPct val="114000"/>
              </a:lnSpc>
              <a:spcBef>
                <a:spcPts val="0"/>
              </a:spcBef>
            </a:pPr>
            <a:endParaRPr lang="en-GB" sz="16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F3994C0-3107-59F6-DDBD-6ACF72B3E0A6}"/>
              </a:ext>
            </a:extLst>
          </p:cNvPr>
          <p:cNvSpPr txBox="1"/>
          <p:nvPr/>
        </p:nvSpPr>
        <p:spPr>
          <a:xfrm>
            <a:off x="817360" y="69421"/>
            <a:ext cx="104369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5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Kvórum</a:t>
            </a:r>
            <a:r>
              <a:rPr lang="hu-HU" sz="2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csillapítás – </a:t>
            </a:r>
          </a:p>
          <a:p>
            <a:pPr algn="ctr"/>
            <a:r>
              <a:rPr lang="hu-HU" sz="2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hu-HU" sz="2500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Pseudomonas</a:t>
            </a:r>
            <a:r>
              <a:rPr lang="hu-HU" sz="2500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500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aeruginosa</a:t>
            </a:r>
            <a:r>
              <a:rPr lang="hu-HU" sz="2500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5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biofilmképzésének</a:t>
            </a:r>
            <a:r>
              <a:rPr lang="hu-HU" sz="2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gátlása </a:t>
            </a:r>
            <a:r>
              <a:rPr lang="hu-HU" sz="25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ciklodextrinekkel</a:t>
            </a:r>
            <a:endParaRPr lang="hu-HU" sz="2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243839" y="1016584"/>
            <a:ext cx="5475197" cy="1776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hu-HU" sz="1600" b="1" dirty="0"/>
              <a:t>Háttér </a:t>
            </a:r>
          </a:p>
          <a:p>
            <a:pPr algn="just">
              <a:lnSpc>
                <a:spcPct val="114000"/>
              </a:lnSpc>
            </a:pPr>
            <a:r>
              <a:rPr lang="hu-HU" sz="1600" dirty="0" err="1"/>
              <a:t>Kvórum</a:t>
            </a:r>
            <a:r>
              <a:rPr lang="hu-HU" sz="1600" dirty="0"/>
              <a:t> érzékelés (</a:t>
            </a:r>
            <a:r>
              <a:rPr lang="hu-HU" sz="1600" i="1" dirty="0"/>
              <a:t>Quorum </a:t>
            </a:r>
            <a:r>
              <a:rPr lang="hu-HU" sz="1600" i="1" dirty="0" err="1"/>
              <a:t>Sensing</a:t>
            </a:r>
            <a:r>
              <a:rPr lang="hu-HU" sz="1600" dirty="0"/>
              <a:t>, QS</a:t>
            </a:r>
            <a:r>
              <a:rPr lang="hu-HU" sz="1600"/>
              <a:t>):</a:t>
            </a:r>
            <a:r>
              <a:rPr lang="hu-HU" sz="1600">
                <a:sym typeface="Symbol" panose="05050102010706020507" pitchFamily="18" charset="2"/>
              </a:rPr>
              <a:t> </a:t>
            </a:r>
            <a:r>
              <a:rPr lang="hu-HU" sz="1600"/>
              <a:t>mikroorganizmusok </a:t>
            </a:r>
            <a:r>
              <a:rPr lang="hu-HU" sz="1600" dirty="0"/>
              <a:t>sejtsűrűség-függő kommunikációs kapcsolata </a:t>
            </a:r>
            <a:r>
              <a:rPr lang="hu-HU" sz="1600" dirty="0">
                <a:sym typeface="Symbol" panose="05050102010706020507" pitchFamily="18" charset="2"/>
              </a:rPr>
              <a:t> </a:t>
            </a:r>
            <a:r>
              <a:rPr lang="hu-HU" sz="1600" dirty="0"/>
              <a:t>változatos felépítésű szignálmolekulák termelésével, kibocsátásával, </a:t>
            </a:r>
            <a:r>
              <a:rPr lang="hu-HU" sz="1600" dirty="0" err="1"/>
              <a:t>monitorozásával</a:t>
            </a:r>
            <a:r>
              <a:rPr lang="hu-HU" sz="1600" dirty="0"/>
              <a:t> és az erre adott válaszreakciókkal </a:t>
            </a:r>
            <a:r>
              <a:rPr lang="hu-HU" sz="1600" dirty="0">
                <a:sym typeface="Symbol" panose="05050102010706020507" pitchFamily="18" charset="2"/>
              </a:rPr>
              <a:t> például pigment termelés, </a:t>
            </a:r>
            <a:r>
              <a:rPr lang="hu-HU" sz="1600" dirty="0" err="1">
                <a:sym typeface="Symbol" panose="05050102010706020507" pitchFamily="18" charset="2"/>
              </a:rPr>
              <a:t>biofilmképzés</a:t>
            </a:r>
            <a:r>
              <a:rPr lang="hu-HU" sz="1600" dirty="0">
                <a:sym typeface="Symbol" panose="05050102010706020507" pitchFamily="18" charset="2"/>
              </a:rPr>
              <a:t>, </a:t>
            </a:r>
            <a:r>
              <a:rPr lang="hu-HU" sz="1600" dirty="0" err="1">
                <a:sym typeface="Symbol" panose="05050102010706020507" pitchFamily="18" charset="2"/>
              </a:rPr>
              <a:t>plazmid</a:t>
            </a:r>
            <a:r>
              <a:rPr lang="hu-HU" sz="1600" dirty="0">
                <a:sym typeface="Symbol" panose="05050102010706020507" pitchFamily="18" charset="2"/>
              </a:rPr>
              <a:t> konjugáció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19" y="4421244"/>
            <a:ext cx="4678015" cy="2225750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243840" y="3026638"/>
            <a:ext cx="4943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 b="1" dirty="0">
                <a:sym typeface="Symbol" panose="05050102010706020507" pitchFamily="18" charset="2"/>
              </a:rPr>
              <a:t>Célkitűzés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/>
              <a:t>A QS által irányított </a:t>
            </a:r>
            <a:r>
              <a:rPr lang="hu-HU" sz="1600" dirty="0" err="1"/>
              <a:t>biofilmképzés</a:t>
            </a:r>
            <a:r>
              <a:rPr lang="hu-HU" sz="1600" dirty="0"/>
              <a:t> gátlása </a:t>
            </a:r>
            <a:r>
              <a:rPr lang="hu-HU" sz="1600" dirty="0" err="1"/>
              <a:t>ciklodextrinekkel</a:t>
            </a:r>
            <a:endParaRPr lang="hu-HU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/>
              <a:t>Szignálmolekulák </a:t>
            </a:r>
            <a:r>
              <a:rPr lang="hu-HU" sz="1600" dirty="0" err="1"/>
              <a:t>komplexálására</a:t>
            </a:r>
            <a:r>
              <a:rPr lang="hu-HU" sz="1600" dirty="0"/>
              <a:t> képes </a:t>
            </a:r>
            <a:r>
              <a:rPr lang="hu-HU" sz="1600" dirty="0" err="1"/>
              <a:t>ciklodextrin</a:t>
            </a:r>
            <a:r>
              <a:rPr lang="hu-HU" sz="1600" dirty="0"/>
              <a:t>-alapú csapdák kifejlesztése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4A5D7782-D773-5CAB-D94C-D46B4DA01B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33" y="2756281"/>
            <a:ext cx="1633434" cy="1602973"/>
          </a:xfrm>
          <a:prstGeom prst="rect">
            <a:avLst/>
          </a:prstGeom>
        </p:spPr>
      </p:pic>
      <p:sp>
        <p:nvSpPr>
          <p:cNvPr id="12" name="Tartalom helye 2"/>
          <p:cNvSpPr txBox="1">
            <a:spLocks/>
          </p:cNvSpPr>
          <p:nvPr/>
        </p:nvSpPr>
        <p:spPr>
          <a:xfrm>
            <a:off x="5719036" y="5372095"/>
            <a:ext cx="5434584" cy="722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hu-HU" sz="1600" b="1" dirty="0"/>
              <a:t>Jelentőség</a:t>
            </a:r>
          </a:p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hu-HU" sz="1600" dirty="0"/>
              <a:t>Virulencia szabályozása </a:t>
            </a:r>
            <a:r>
              <a:rPr lang="hu-HU" sz="1600" dirty="0">
                <a:sym typeface="Symbol" panose="05050102010706020507" pitchFamily="18" charset="2"/>
              </a:rPr>
              <a:t> e</a:t>
            </a:r>
            <a:r>
              <a:rPr lang="hu-HU" sz="1600" dirty="0"/>
              <a:t>gészségügy, kórházi fertőzések</a:t>
            </a:r>
          </a:p>
          <a:p>
            <a:pPr>
              <a:lnSpc>
                <a:spcPct val="114000"/>
              </a:lnSpc>
              <a:spcBef>
                <a:spcPts val="300"/>
              </a:spcBef>
            </a:pPr>
            <a:endParaRPr lang="en-GB" sz="1600" dirty="0"/>
          </a:p>
        </p:txBody>
      </p:sp>
      <p:sp>
        <p:nvSpPr>
          <p:cNvPr id="13" name="Tartalom helye 2"/>
          <p:cNvSpPr txBox="1">
            <a:spLocks/>
          </p:cNvSpPr>
          <p:nvPr/>
        </p:nvSpPr>
        <p:spPr>
          <a:xfrm>
            <a:off x="5686044" y="6043440"/>
            <a:ext cx="6239256" cy="761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u-HU" sz="1000" b="1" dirty="0"/>
              <a:t>Publikáció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hu-HU" sz="1000" dirty="0" err="1"/>
              <a:t>Berkl</a:t>
            </a:r>
            <a:r>
              <a:rPr lang="hu-HU" sz="1000" dirty="0"/>
              <a:t>, </a:t>
            </a:r>
            <a:r>
              <a:rPr lang="hu-HU" sz="1000" dirty="0" err="1"/>
              <a:t>Zs</a:t>
            </a:r>
            <a:r>
              <a:rPr lang="hu-HU" sz="1000" dirty="0"/>
              <a:t>., Fekete-Kertész, I., Buda, K., </a:t>
            </a:r>
            <a:r>
              <a:rPr lang="hu-HU" sz="1000" dirty="0" err="1"/>
              <a:t>Vaszita</a:t>
            </a:r>
            <a:r>
              <a:rPr lang="hu-HU" sz="1000" dirty="0"/>
              <a:t>, E., Fenyvesi, É., Szente, L., Molnár, M. 2022. </a:t>
            </a:r>
            <a:r>
              <a:rPr lang="hu-HU" sz="1000" dirty="0" err="1"/>
              <a:t>Effect</a:t>
            </a:r>
            <a:r>
              <a:rPr lang="hu-HU" sz="1000" dirty="0"/>
              <a:t> of </a:t>
            </a:r>
            <a:r>
              <a:rPr lang="hu-HU" sz="1000" dirty="0" err="1"/>
              <a:t>cyclodextrins</a:t>
            </a:r>
            <a:r>
              <a:rPr lang="hu-HU" sz="1000" dirty="0"/>
              <a:t> </a:t>
            </a:r>
            <a:r>
              <a:rPr lang="hu-HU" sz="1000" dirty="0" err="1"/>
              <a:t>on</a:t>
            </a:r>
            <a:r>
              <a:rPr lang="hu-HU" sz="1000" dirty="0"/>
              <a:t> </a:t>
            </a:r>
            <a:r>
              <a:rPr lang="hu-HU" sz="1000" dirty="0" err="1"/>
              <a:t>the</a:t>
            </a:r>
            <a:r>
              <a:rPr lang="hu-HU" sz="1000" dirty="0"/>
              <a:t> </a:t>
            </a:r>
            <a:r>
              <a:rPr lang="hu-HU" sz="1000" dirty="0" err="1"/>
              <a:t>biofilm</a:t>
            </a:r>
            <a:r>
              <a:rPr lang="hu-HU" sz="1000" dirty="0"/>
              <a:t> </a:t>
            </a:r>
            <a:r>
              <a:rPr lang="hu-HU" sz="1000" dirty="0" err="1"/>
              <a:t>formation</a:t>
            </a:r>
            <a:r>
              <a:rPr lang="hu-HU" sz="1000" dirty="0"/>
              <a:t> </a:t>
            </a:r>
            <a:r>
              <a:rPr lang="hu-HU" sz="1000" dirty="0" err="1"/>
              <a:t>capacity</a:t>
            </a:r>
            <a:r>
              <a:rPr lang="hu-HU" sz="1000" dirty="0"/>
              <a:t> of </a:t>
            </a:r>
            <a:r>
              <a:rPr lang="hu-HU" sz="1000" i="1" dirty="0" err="1"/>
              <a:t>Pseudomonas</a:t>
            </a:r>
            <a:r>
              <a:rPr lang="hu-HU" sz="1000" i="1" dirty="0"/>
              <a:t> </a:t>
            </a:r>
            <a:r>
              <a:rPr lang="hu-HU" sz="1000" i="1" dirty="0" err="1"/>
              <a:t>aeruginosa</a:t>
            </a:r>
            <a:r>
              <a:rPr lang="hu-HU" sz="1000" i="1" dirty="0"/>
              <a:t> </a:t>
            </a:r>
            <a:r>
              <a:rPr lang="hu-HU" sz="1000" dirty="0"/>
              <a:t>PAO1. </a:t>
            </a:r>
            <a:r>
              <a:rPr lang="hu-HU" sz="1000" i="1" dirty="0" err="1"/>
              <a:t>Molecules</a:t>
            </a:r>
            <a:r>
              <a:rPr lang="hu-HU" sz="1000" dirty="0"/>
              <a:t>. IF: 4,418. (Q1, SJR). </a:t>
            </a:r>
            <a:r>
              <a:rPr lang="en-GB" sz="1000" dirty="0">
                <a:hlinkClick r:id="rId5"/>
              </a:rPr>
              <a:t>https://doi.org/10.3390/molecules27113603 https://doi.org/10.3390/molecules27113603</a:t>
            </a:r>
            <a:endParaRPr lang="hu-HU" sz="1000" dirty="0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00000000-0008-0000-0800-000007000000}"/>
              </a:ext>
            </a:extLst>
          </p:cNvPr>
          <p:cNvGraphicFramePr>
            <a:graphicFrameLocks/>
          </p:cNvGraphicFramePr>
          <p:nvPr/>
        </p:nvGraphicFramePr>
        <p:xfrm>
          <a:off x="6695155" y="3117985"/>
          <a:ext cx="4028698" cy="2293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Szalagnyíl jobbra 15"/>
          <p:cNvSpPr/>
          <p:nvPr/>
        </p:nvSpPr>
        <p:spPr>
          <a:xfrm>
            <a:off x="6236208" y="1527131"/>
            <a:ext cx="210312" cy="649141"/>
          </a:xfrm>
          <a:prstGeom prst="curv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Lefelé nyíl 16"/>
          <p:cNvSpPr/>
          <p:nvPr/>
        </p:nvSpPr>
        <p:spPr>
          <a:xfrm>
            <a:off x="8805672" y="2756281"/>
            <a:ext cx="137160" cy="33720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570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871800" y="362465"/>
            <a:ext cx="32237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Biotechnológia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7314946" y="1509351"/>
            <a:ext cx="31468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Tiszta, egészséges környezet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676812" y="1509351"/>
            <a:ext cx="40338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Egészséges, egészséget támogató élelmiszer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03765" y="4755571"/>
            <a:ext cx="29631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Hatékony, célzott gyógyszerek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260990" y="362465"/>
            <a:ext cx="74888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Magyar Biotechnológiai Ipar</a:t>
            </a: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>
            <a:off x="4288063" y="951703"/>
            <a:ext cx="576263" cy="503238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8095563" y="951703"/>
            <a:ext cx="576263" cy="504825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6445011" y="1059965"/>
            <a:ext cx="23611" cy="3617738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38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Elkészült a REHAROB mindennapi feladatokat gyakoroltató rehabilitációs robot prototípusa</a:t>
            </a: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AE924C38-F69F-763F-8ADB-49C84B6D6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35306"/>
            <a:ext cx="3106688" cy="4525963"/>
          </a:xfrm>
        </p:spPr>
        <p:txBody>
          <a:bodyPr>
            <a:normAutofit fontScale="62500" lnSpcReduction="20000"/>
          </a:bodyPr>
          <a:lstStyle/>
          <a:p>
            <a:r>
              <a:rPr lang="hu-HU" dirty="0"/>
              <a:t>A teljes felső végtag szinkron tornáztatása: a váll, a könyök, a csukló, a kéz, az ujjak ugyanúgy egyszerre mozognak, ahogy a mindennapi feladataink végrehajtásakor.</a:t>
            </a:r>
          </a:p>
          <a:p>
            <a:r>
              <a:rPr lang="hu-HU" dirty="0"/>
              <a:t>Hét mindennapi tevékenység gyakoroltatása valós tárgy megfogásával és mozgatásával.</a:t>
            </a:r>
          </a:p>
          <a:p>
            <a:r>
              <a:rPr lang="hu-HU" dirty="0"/>
              <a:t>Hibrid struktúra: az elterjedt végberendezés és a külső váz struktúrák között „félúton”.</a:t>
            </a:r>
          </a:p>
          <a:p>
            <a:r>
              <a:rPr lang="hu-HU" dirty="0"/>
              <a:t>Ipari </a:t>
            </a:r>
            <a:r>
              <a:rPr lang="hu-HU" dirty="0" err="1"/>
              <a:t>kollaboratív</a:t>
            </a:r>
            <a:r>
              <a:rPr lang="hu-HU" dirty="0"/>
              <a:t> robotok hasznosítása egészségügyi feladatra.</a:t>
            </a: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D976BCA-7406-9D33-5293-F29887BF82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8"/>
          <a:stretch/>
        </p:blipFill>
        <p:spPr bwMode="auto">
          <a:xfrm>
            <a:off x="7829714" y="1745813"/>
            <a:ext cx="1550750" cy="14183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8E664E17-2E3E-97F9-2D91-EB9428DC7B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291" r="20202"/>
          <a:stretch/>
        </p:blipFill>
        <p:spPr bwMode="auto">
          <a:xfrm>
            <a:off x="5260074" y="3267272"/>
            <a:ext cx="2428100" cy="15877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5A0AAEEB-A44F-52BC-99D1-439DE183CE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6" r="15828"/>
          <a:stretch/>
        </p:blipFill>
        <p:spPr bwMode="auto">
          <a:xfrm>
            <a:off x="7791545" y="3267272"/>
            <a:ext cx="2471799" cy="15877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88FCC948-9E71-CC36-749B-A50A5CB231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533" y="1735305"/>
            <a:ext cx="1063940" cy="1418332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1944D079-9782-01FA-312A-82F00A56B4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95" y="1745812"/>
            <a:ext cx="2724987" cy="1419898"/>
          </a:xfrm>
          <a:prstGeom prst="rect">
            <a:avLst/>
          </a:prstGeom>
        </p:spPr>
      </p:pic>
      <p:pic>
        <p:nvPicPr>
          <p:cNvPr id="21" name="Kép 20" descr="A képen fedett pályás, szerszám, padló, személy látható&#10;&#10;Automatikusan generált leírás">
            <a:extLst>
              <a:ext uri="{FF2B5EF4-FFF2-40B4-BE49-F238E27FC236}">
                <a16:creationId xmlns:a16="http://schemas.microsoft.com/office/drawing/2014/main" id="{C6FFF27A-FBFF-2E8B-282C-FA10E04AA0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04" y="4958424"/>
            <a:ext cx="2473271" cy="1854953"/>
          </a:xfrm>
          <a:prstGeom prst="rect">
            <a:avLst/>
          </a:prstGeom>
        </p:spPr>
      </p:pic>
      <p:pic>
        <p:nvPicPr>
          <p:cNvPr id="23" name="Kép 22" descr="A képen személy, szerszám, asztal, ruházat látható&#10;&#10;Automatikusan generált leírás">
            <a:extLst>
              <a:ext uri="{FF2B5EF4-FFF2-40B4-BE49-F238E27FC236}">
                <a16:creationId xmlns:a16="http://schemas.microsoft.com/office/drawing/2014/main" id="{CEBB1754-4131-30CD-C26F-D91886A18E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544" y="4958132"/>
            <a:ext cx="2473270" cy="18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121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8EE01E8-1265-4104-9BFE-E2DEC4E98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Voronoj</a:t>
            </a:r>
            <a:r>
              <a:rPr lang="hu-HU" dirty="0"/>
              <a:t>-cellás implantátum felületek</a:t>
            </a:r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F8F13185-41F8-923F-661D-E73A90F816ED}"/>
              </a:ext>
            </a:extLst>
          </p:cNvPr>
          <p:cNvSpPr>
            <a:spLocks noGrp="1"/>
          </p:cNvSpPr>
          <p:nvPr/>
        </p:nvSpPr>
        <p:spPr>
          <a:xfrm>
            <a:off x="169618" y="1350523"/>
            <a:ext cx="5286412" cy="30243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1F497D"/>
              </a:buClr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F497D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1F497D"/>
              </a:buClr>
              <a:buFont typeface="Arial" pitchFamily="34" charset="0"/>
              <a:buChar char="•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F497D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1F497D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252000"/>
            <a:r>
              <a:rPr lang="hu-HU" dirty="0"/>
              <a:t>Cél: Ízületi implantátumok élettartamának növelése</a:t>
            </a:r>
          </a:p>
          <a:p>
            <a:pPr marL="579600" lvl="1" indent="-252000"/>
            <a:r>
              <a:rPr lang="hu-HU" dirty="0"/>
              <a:t>Revíziós műtétek szükségessége csökken</a:t>
            </a:r>
          </a:p>
          <a:p>
            <a:pPr marL="252000" indent="-252000"/>
            <a:r>
              <a:rPr lang="hu-HU" dirty="0"/>
              <a:t>Porózus felépítés hidrodinamikai előnyei révén csökkentheti a súrlódást</a:t>
            </a:r>
          </a:p>
          <a:p>
            <a:pPr marL="580050" lvl="1" indent="-252000"/>
            <a:r>
              <a:rPr lang="hu-HU" dirty="0"/>
              <a:t>Mérsékelheti az </a:t>
            </a:r>
            <a:r>
              <a:rPr lang="hu-HU" dirty="0" err="1"/>
              <a:t>abrazív</a:t>
            </a:r>
            <a:r>
              <a:rPr lang="hu-HU" dirty="0"/>
              <a:t> kopást is</a:t>
            </a:r>
          </a:p>
          <a:p>
            <a:pPr marL="980100" lvl="2" indent="-252000"/>
            <a:r>
              <a:rPr lang="hu-HU" b="0" dirty="0"/>
              <a:t>Kenőanyag szűrése</a:t>
            </a:r>
          </a:p>
          <a:p>
            <a:pPr marL="980100" lvl="2" indent="-252000"/>
            <a:r>
              <a:rPr lang="hu-HU" b="0" dirty="0"/>
              <a:t>Kopás során keletkező szemcsék összegyűjtése</a:t>
            </a:r>
          </a:p>
          <a:p>
            <a:pPr marL="580050" lvl="1" indent="-252000"/>
            <a:r>
              <a:rPr lang="hu-HU" dirty="0"/>
              <a:t>Programozott hatóanyag kioldódás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4B62BA2-5D0A-67C3-2E39-0291D6FF59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92" b="4384"/>
          <a:stretch/>
        </p:blipFill>
        <p:spPr bwMode="auto">
          <a:xfrm>
            <a:off x="8742238" y="1568621"/>
            <a:ext cx="2547874" cy="21239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Kép 5" descr="What are some great examples of application of Voronoi diagrams ...">
            <a:extLst>
              <a:ext uri="{FF2B5EF4-FFF2-40B4-BE49-F238E27FC236}">
                <a16:creationId xmlns:a16="http://schemas.microsoft.com/office/drawing/2014/main" id="{47D438DC-9226-744B-6B83-FCF7275C3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739" y="1769326"/>
            <a:ext cx="1750727" cy="17507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zövegdoboz 8">
            <a:extLst>
              <a:ext uri="{FF2B5EF4-FFF2-40B4-BE49-F238E27FC236}">
                <a16:creationId xmlns:a16="http://schemas.microsoft.com/office/drawing/2014/main" id="{833CF780-170F-B2F9-D3BF-11E99DA0F984}"/>
              </a:ext>
            </a:extLst>
          </p:cNvPr>
          <p:cNvSpPr txBox="1"/>
          <p:nvPr/>
        </p:nvSpPr>
        <p:spPr>
          <a:xfrm>
            <a:off x="7024201" y="3570542"/>
            <a:ext cx="3760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err="1"/>
              <a:t>Voronoj</a:t>
            </a:r>
            <a:r>
              <a:rPr lang="hu-HU" dirty="0"/>
              <a:t>-cellák és próbatest geometria</a:t>
            </a:r>
          </a:p>
        </p:txBody>
      </p:sp>
      <p:pic>
        <p:nvPicPr>
          <p:cNvPr id="8" name="Kép 7" descr="A képen diagram, sematikus rajz látható&#10;&#10;Automatikusan generált leírás">
            <a:extLst>
              <a:ext uri="{FF2B5EF4-FFF2-40B4-BE49-F238E27FC236}">
                <a16:creationId xmlns:a16="http://schemas.microsoft.com/office/drawing/2014/main" id="{9FA5C852-B136-D23A-B1F4-3AF403F7D9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3" y="3755208"/>
            <a:ext cx="4815735" cy="3080076"/>
          </a:xfrm>
          <a:prstGeom prst="rect">
            <a:avLst/>
          </a:prstGeom>
        </p:spPr>
      </p:pic>
      <p:graphicFrame>
        <p:nvGraphicFramePr>
          <p:cNvPr id="9" name="Tartalom helye 8">
            <a:extLst>
              <a:ext uri="{FF2B5EF4-FFF2-40B4-BE49-F238E27FC236}">
                <a16:creationId xmlns:a16="http://schemas.microsoft.com/office/drawing/2014/main" id="{D80E8AA2-6234-4F69-A898-C6D6E3F34005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5807676" y="4034693"/>
          <a:ext cx="5923685" cy="2291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Szövegdoboz 8">
            <a:extLst>
              <a:ext uri="{FF2B5EF4-FFF2-40B4-BE49-F238E27FC236}">
                <a16:creationId xmlns:a16="http://schemas.microsoft.com/office/drawing/2014/main" id="{765EF1D1-A1D3-4538-AFBC-DE0E3494E3DE}"/>
              </a:ext>
            </a:extLst>
          </p:cNvPr>
          <p:cNvSpPr txBox="1"/>
          <p:nvPr/>
        </p:nvSpPr>
        <p:spPr>
          <a:xfrm>
            <a:off x="5537271" y="6257318"/>
            <a:ext cx="6194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dirty="0"/>
              <a:t>Pin-</a:t>
            </a:r>
            <a:r>
              <a:rPr lang="hu-HU" dirty="0" err="1"/>
              <a:t>on</a:t>
            </a:r>
            <a:r>
              <a:rPr lang="hu-HU" dirty="0"/>
              <a:t>-</a:t>
            </a:r>
            <a:r>
              <a:rPr lang="hu-HU" dirty="0" err="1"/>
              <a:t>disc</a:t>
            </a:r>
            <a:r>
              <a:rPr lang="hu-HU" dirty="0"/>
              <a:t> kopásvizsgálati eredmények, akár 30%-kal </a:t>
            </a:r>
            <a:r>
              <a:rPr lang="hu-HU"/>
              <a:t>csökkent súrlódási </a:t>
            </a:r>
            <a:r>
              <a:rPr lang="hu-HU" dirty="0"/>
              <a:t>tényező </a:t>
            </a:r>
          </a:p>
        </p:txBody>
      </p:sp>
    </p:spTree>
    <p:extLst>
      <p:ext uri="{BB962C8B-B14F-4D97-AF65-F5344CB8AC3E}">
        <p14:creationId xmlns:p14="http://schemas.microsoft.com/office/powerpoint/2010/main" val="2732420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259D5-E242-E89C-2F86-31F2B8C9A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63" y="-77637"/>
            <a:ext cx="10515600" cy="1325563"/>
          </a:xfrm>
        </p:spPr>
        <p:txBody>
          <a:bodyPr/>
          <a:lstStyle/>
          <a:p>
            <a:r>
              <a:rPr lang="hu-HU" dirty="0"/>
              <a:t>HDS: Agyi aneurizmák kezelése és kialakulása</a:t>
            </a:r>
            <a:endParaRPr lang="en-US" dirty="0"/>
          </a:p>
        </p:txBody>
      </p:sp>
      <p:sp>
        <p:nvSpPr>
          <p:cNvPr id="5" name="Szövegdoboz 17">
            <a:extLst>
              <a:ext uri="{FF2B5EF4-FFF2-40B4-BE49-F238E27FC236}">
                <a16:creationId xmlns:a16="http://schemas.microsoft.com/office/drawing/2014/main" id="{47B92318-C8B8-A079-7D90-7630E9BDD936}"/>
              </a:ext>
            </a:extLst>
          </p:cNvPr>
          <p:cNvSpPr txBox="1">
            <a:spLocks noChangeAspect="1"/>
          </p:cNvSpPr>
          <p:nvPr/>
        </p:nvSpPr>
        <p:spPr>
          <a:xfrm>
            <a:off x="543719" y="1075832"/>
            <a:ext cx="10589948" cy="51778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Az intrakraniális aneurizmák (IA) az érfal </a:t>
            </a:r>
            <a:r>
              <a:rPr lang="hu-HU" sz="1400" dirty="0" err="1">
                <a:latin typeface="Arial" panose="020B0604020202020204" pitchFamily="34" charset="0"/>
                <a:cs typeface="Arial" panose="020B0604020202020204" pitchFamily="34" charset="0"/>
              </a:rPr>
              <a:t>fokális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 kitágulásai, amelyek leggyakrabban a Willis kör vagy az általunk is vizsgált belső nyaki verőér szegmenseiben fordulnak elő. Az oldalfal aneurizmák, és más helyeken elhelyezkedő társaik veszélyessége abban rejlik, hogy kiszakadásuk esetén agyvérzést, akár stroke-ot is okozhatnak.</a:t>
            </a:r>
          </a:p>
          <a:p>
            <a:pPr algn="just"/>
            <a:endParaRPr 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Kiértékelési rendszer fejlesztése agyi oldalfal aneurizmák kialakulásának vizsgálatához. A kiértékelés alapján összefüggés kereshető a szülőér geometriai jellemzői és az áramlástani jelenségek között.</a:t>
            </a:r>
          </a:p>
          <a:p>
            <a:pPr marL="342900" indent="-342900" algn="just">
              <a:buFont typeface="+mj-lt"/>
              <a:buAutoNum type="arabicPeriod"/>
            </a:pPr>
            <a:endParaRPr 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A kiértékelési rendszer felhasználásával egy statisztikai vizsgálat igazolta, hogy aneurizma képződés abban az artériás kanyarban valószínűbb, ahol a legnagyobb esetspecifikus görbület a legnagyobb esetspecifikus másodlagos áramlást indukálja.</a:t>
            </a:r>
          </a:p>
          <a:p>
            <a:pPr marL="342900" indent="-342900" algn="just">
              <a:buFont typeface="+mj-lt"/>
              <a:buAutoNum type="arabicPeriod"/>
            </a:pPr>
            <a:endParaRPr 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Aneurizmák kezeléséhez használt áramlásmódosító eszközök hidrodinamikai ellenállásának mérése több gyártó és beépítési lehetőség mellett.</a:t>
            </a:r>
          </a:p>
          <a:p>
            <a:pPr marL="342900" indent="-342900" algn="just">
              <a:buFont typeface="+mj-lt"/>
              <a:buAutoNum type="arabicPeriod"/>
            </a:pPr>
            <a:endParaRPr 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Numerikus számítások igazolták, hogy az áramlásmódosító eszközök áramlástani modellezésében a lineáris ellenállás együttható szignifikánsan fontosabb szerepet tölt be mint a négyzetes együttható.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7546D1-0FEB-A372-7C9F-3FE30BB4C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407133"/>
            <a:ext cx="9719990" cy="192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50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4"/>
          <p:cNvSpPr txBox="1">
            <a:spLocks noChangeArrowheads="1"/>
          </p:cNvSpPr>
          <p:nvPr/>
        </p:nvSpPr>
        <p:spPr bwMode="auto">
          <a:xfrm>
            <a:off x="1172691" y="984507"/>
            <a:ext cx="89281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dirty="0"/>
              <a:t>I. Biotechnológia</a:t>
            </a:r>
            <a:endParaRPr lang="en-US" sz="2000" dirty="0"/>
          </a:p>
          <a:p>
            <a:pPr lvl="1"/>
            <a:r>
              <a:rPr lang="hu-HU" sz="2000" dirty="0"/>
              <a:t>Egészségügyi és molekuláris biotechnológia, </a:t>
            </a:r>
            <a:r>
              <a:rPr lang="hu-HU" sz="2000" dirty="0" err="1"/>
              <a:t>biokatalitikus</a:t>
            </a:r>
            <a:r>
              <a:rPr lang="hu-HU" sz="2000" dirty="0"/>
              <a:t> technológiák (</a:t>
            </a:r>
            <a:r>
              <a:rPr lang="hu-HU" sz="2000" b="1" dirty="0"/>
              <a:t>Salgó András</a:t>
            </a:r>
            <a:r>
              <a:rPr lang="hu-HU" sz="2000" dirty="0"/>
              <a:t>)</a:t>
            </a:r>
            <a:endParaRPr lang="en-US" sz="2000" dirty="0"/>
          </a:p>
          <a:p>
            <a:pPr lvl="1"/>
            <a:r>
              <a:rPr lang="hu-HU" sz="2000" dirty="0"/>
              <a:t>Élelmiszer, mezőgazdasági és ipari biotechnológia (</a:t>
            </a:r>
            <a:r>
              <a:rPr lang="hu-HU" sz="2000" b="1" dirty="0" err="1"/>
              <a:t>Tömösközi</a:t>
            </a:r>
            <a:r>
              <a:rPr lang="hu-HU" sz="2000" b="1" dirty="0"/>
              <a:t> Sándor</a:t>
            </a:r>
            <a:r>
              <a:rPr lang="hu-HU" sz="2000" dirty="0"/>
              <a:t>)</a:t>
            </a:r>
            <a:endParaRPr lang="en-US" sz="2000" dirty="0"/>
          </a:p>
          <a:p>
            <a:pPr lvl="1"/>
            <a:r>
              <a:rPr lang="hu-HU" sz="2000" dirty="0" err="1"/>
              <a:t>Bioinformatika</a:t>
            </a:r>
            <a:r>
              <a:rPr lang="hu-HU" sz="2000" dirty="0"/>
              <a:t> (</a:t>
            </a:r>
            <a:r>
              <a:rPr lang="hu-HU" sz="2000" b="1" dirty="0"/>
              <a:t>Antal Péter</a:t>
            </a:r>
            <a:r>
              <a:rPr lang="hu-HU" sz="2000" dirty="0"/>
              <a:t>)</a:t>
            </a:r>
            <a:endParaRPr lang="en-US" sz="2000" dirty="0"/>
          </a:p>
          <a:p>
            <a:r>
              <a:rPr lang="hu-HU" sz="2000" dirty="0"/>
              <a:t> </a:t>
            </a:r>
            <a:endParaRPr lang="en-US" sz="2000" dirty="0"/>
          </a:p>
          <a:p>
            <a:r>
              <a:rPr lang="hu-HU" sz="2000" dirty="0"/>
              <a:t>II. Környezetvédelem</a:t>
            </a:r>
            <a:endParaRPr lang="en-US" sz="2000" dirty="0"/>
          </a:p>
          <a:p>
            <a:pPr lvl="1"/>
            <a:r>
              <a:rPr lang="hu-HU" sz="2000" dirty="0"/>
              <a:t>Környezetkímélő technológiák (környezetterhelés csökkentése, szennyezés megelőzése) (</a:t>
            </a:r>
            <a:r>
              <a:rPr lang="hu-HU" sz="2000" b="1" dirty="0" err="1"/>
              <a:t>Keglevich</a:t>
            </a:r>
            <a:r>
              <a:rPr lang="hu-HU" sz="2000" b="1" dirty="0"/>
              <a:t> György</a:t>
            </a:r>
            <a:r>
              <a:rPr lang="hu-HU" sz="2000" dirty="0"/>
              <a:t>)</a:t>
            </a:r>
            <a:endParaRPr lang="en-US" sz="2000" dirty="0"/>
          </a:p>
          <a:p>
            <a:pPr lvl="1"/>
            <a:r>
              <a:rPr lang="hu-HU" sz="2000" dirty="0"/>
              <a:t>Környezeti károk helyreállítása, szennyvíztisztítás (</a:t>
            </a:r>
            <a:r>
              <a:rPr lang="hu-HU" sz="2000" b="1" dirty="0"/>
              <a:t>Jobbágy Andrea</a:t>
            </a:r>
            <a:r>
              <a:rPr lang="hu-HU" sz="2000" dirty="0"/>
              <a:t>) </a:t>
            </a:r>
            <a:endParaRPr lang="en-US" sz="2000" dirty="0"/>
          </a:p>
          <a:p>
            <a:r>
              <a:rPr lang="hu-HU" sz="2000" dirty="0"/>
              <a:t> </a:t>
            </a:r>
            <a:endParaRPr lang="en-US" sz="2000" dirty="0"/>
          </a:p>
          <a:p>
            <a:r>
              <a:rPr lang="hu-HU" sz="2000" dirty="0"/>
              <a:t>III. Egészségvédelem </a:t>
            </a:r>
            <a:endParaRPr lang="en-US" sz="2000" dirty="0"/>
          </a:p>
          <a:p>
            <a:pPr lvl="1"/>
            <a:r>
              <a:rPr lang="hu-HU" sz="2000" dirty="0"/>
              <a:t>Integrált egészségvédelmi- és gyógyszertechnológiák (</a:t>
            </a:r>
            <a:r>
              <a:rPr lang="hu-HU" sz="2000" b="1" dirty="0"/>
              <a:t>Marosi György</a:t>
            </a:r>
            <a:r>
              <a:rPr lang="hu-HU" sz="2000" dirty="0"/>
              <a:t>) </a:t>
            </a:r>
            <a:endParaRPr lang="en-US" sz="2000" dirty="0"/>
          </a:p>
          <a:p>
            <a:pPr lvl="1"/>
            <a:r>
              <a:rPr lang="hu-HU" sz="2000" dirty="0"/>
              <a:t>Mérnöki módszerek a gyógyászatban és az életvitel támogatásában (</a:t>
            </a:r>
            <a:r>
              <a:rPr lang="hu-HU" sz="2000" b="1" dirty="0"/>
              <a:t>Jobbágy Ákos</a:t>
            </a:r>
            <a:r>
              <a:rPr lang="hu-HU" sz="2000" dirty="0"/>
              <a:t>)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132703" y="214184"/>
            <a:ext cx="9008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/>
              <a:t>Honnan indultunk 2010-ben?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590315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4"/>
          <p:cNvSpPr txBox="1"/>
          <p:nvPr/>
        </p:nvSpPr>
        <p:spPr>
          <a:xfrm>
            <a:off x="1773096" y="2206850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Köszönjük szépen a figyelmet!</a:t>
            </a:r>
          </a:p>
        </p:txBody>
      </p:sp>
    </p:spTree>
    <p:extLst>
      <p:ext uri="{BB962C8B-B14F-4D97-AF65-F5344CB8AC3E}">
        <p14:creationId xmlns:p14="http://schemas.microsoft.com/office/powerpoint/2010/main" val="3924671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492754" y="3124758"/>
            <a:ext cx="32400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4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EGÉSZSÉG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6973076" y="1528037"/>
            <a:ext cx="31468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Tiszta, egészséges környezet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334942" y="1528037"/>
            <a:ext cx="40338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Egészséges, egészséget támogató élelmiszer</a:t>
            </a:r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4431286" y="2489483"/>
            <a:ext cx="576263" cy="504825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Line 11"/>
          <p:cNvSpPr>
            <a:spLocks noChangeShapeType="1"/>
          </p:cNvSpPr>
          <p:nvPr/>
        </p:nvSpPr>
        <p:spPr bwMode="auto">
          <a:xfrm flipH="1">
            <a:off x="6951566" y="2489483"/>
            <a:ext cx="576263" cy="503238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 flipV="1">
            <a:off x="5943454" y="3976309"/>
            <a:ext cx="0" cy="648072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461895" y="4774257"/>
            <a:ext cx="29631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Hatékony, célzott gyógyszerek</a:t>
            </a:r>
          </a:p>
        </p:txBody>
      </p:sp>
      <p:sp>
        <p:nvSpPr>
          <p:cNvPr id="9" name="Rectangle 8"/>
          <p:cNvSpPr/>
          <p:nvPr/>
        </p:nvSpPr>
        <p:spPr>
          <a:xfrm>
            <a:off x="272608" y="376453"/>
            <a:ext cx="11680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/>
              <a:t>A BME területi kompetenciái: Mérnöki megoldások az egészség szolgálatában</a:t>
            </a:r>
          </a:p>
        </p:txBody>
      </p:sp>
    </p:spTree>
    <p:extLst>
      <p:ext uri="{BB962C8B-B14F-4D97-AF65-F5344CB8AC3E}">
        <p14:creationId xmlns:p14="http://schemas.microsoft.com/office/powerpoint/2010/main" val="225414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790" y="1687411"/>
            <a:ext cx="11689239" cy="152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457200" algn="just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hu-H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Gyógyszer és egészségtámogató termékek fejlesztése</a:t>
            </a:r>
            <a:endParaRPr lang="hu-HU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457200" algn="just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hu-H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Orvostudományi modellek, szoftverek, egészségmérnöki eljárások fejlesztése</a:t>
            </a:r>
            <a:endParaRPr lang="hu-HU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457200" algn="just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hu-H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Gyógyászati, orvosi segédeszközök, alapanyagok, diagnosztikai eljárások fejlesztése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31929" y="237184"/>
            <a:ext cx="7225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/>
              <a:t>Mérnöki megoldások az egészség szolgálatában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040974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3003" y="1203778"/>
            <a:ext cx="60143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Cél: nagy molekulasúlyú fehérjegyógyszerek gazdaságos előállítása.</a:t>
            </a:r>
          </a:p>
          <a:p>
            <a:r>
              <a:rPr lang="hu-H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Jelenleg a leghatékonyabb terápiás eszközt a tumoros, autoimmun és vírus okozta megbetegedésekre.</a:t>
            </a:r>
          </a:p>
        </p:txBody>
      </p:sp>
      <p:sp>
        <p:nvSpPr>
          <p:cNvPr id="3" name="Rectangle 2"/>
          <p:cNvSpPr/>
          <p:nvPr/>
        </p:nvSpPr>
        <p:spPr>
          <a:xfrm>
            <a:off x="3731340" y="218329"/>
            <a:ext cx="5122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Biológikum</a:t>
            </a:r>
            <a:r>
              <a:rPr lang="hu-HU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előállítás </a:t>
            </a:r>
            <a:endParaRPr lang="hu-HU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125" y="1288619"/>
            <a:ext cx="5270245" cy="3952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722" y="2744708"/>
            <a:ext cx="2388187" cy="23881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003" y="3615635"/>
            <a:ext cx="44981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BME-n egy átfogó koncepció mentén összehangoltuk a </a:t>
            </a:r>
            <a:r>
              <a:rPr lang="hu-HU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biológikum</a:t>
            </a:r>
            <a:r>
              <a:rPr lang="hu-H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előállítás teljes K+F+I tevékenységét.</a:t>
            </a:r>
          </a:p>
        </p:txBody>
      </p:sp>
    </p:spTree>
    <p:extLst>
      <p:ext uri="{BB962C8B-B14F-4D97-AF65-F5344CB8AC3E}">
        <p14:creationId xmlns:p14="http://schemas.microsoft.com/office/powerpoint/2010/main" val="4272559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86" y="188537"/>
            <a:ext cx="5605805" cy="4204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78252" y="2453899"/>
            <a:ext cx="56655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Technológiai oldalról a bakteriális és emlős sejtvonalak stabil, szakaszos (fed-batch), majd folytonos, perfúziós tenyésztése az élősejt koncentráció, és a fehérjetermék minőségének növelése</a:t>
            </a:r>
          </a:p>
        </p:txBody>
      </p:sp>
      <p:sp>
        <p:nvSpPr>
          <p:cNvPr id="4" name="Rectangle 3"/>
          <p:cNvSpPr/>
          <p:nvPr/>
        </p:nvSpPr>
        <p:spPr>
          <a:xfrm>
            <a:off x="6278252" y="188537"/>
            <a:ext cx="55806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Biologikum</a:t>
            </a:r>
            <a:r>
              <a:rPr lang="hu-H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termelő CHO sejtvonalak fehérje </a:t>
            </a:r>
            <a:r>
              <a:rPr lang="hu-HU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folding</a:t>
            </a:r>
            <a:r>
              <a:rPr lang="hu-H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apparátusának optimalizálása </a:t>
            </a:r>
            <a:r>
              <a:rPr lang="hu-HU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mAb</a:t>
            </a:r>
            <a:r>
              <a:rPr lang="hu-HU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termelő törzsek vitalitásnövelése sejthalál inhibitorokkal és tápoldat adalékokkal</a:t>
            </a:r>
          </a:p>
        </p:txBody>
      </p:sp>
      <p:sp>
        <p:nvSpPr>
          <p:cNvPr id="5" name="Rectangle 4"/>
          <p:cNvSpPr/>
          <p:nvPr/>
        </p:nvSpPr>
        <p:spPr>
          <a:xfrm>
            <a:off x="621631" y="4931490"/>
            <a:ext cx="7142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/>
              <a:t>Nemzeti Gyógyszerkutatási és </a:t>
            </a:r>
            <a:r>
              <a:rPr lang="hu-HU" sz="2400" b="1" dirty="0">
                <a:ea typeface="Calibri" panose="020F0502020204030204" pitchFamily="34" charset="0"/>
                <a:cs typeface="Calibri" panose="020F0502020204030204" pitchFamily="34" charset="0"/>
              </a:rPr>
              <a:t>Fejlesztési</a:t>
            </a:r>
            <a:r>
              <a:rPr lang="hu-HU" sz="2400" b="1" dirty="0"/>
              <a:t> Laboratórium</a:t>
            </a:r>
            <a:endParaRPr lang="hu-HU" sz="2400" b="1" dirty="0"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84" y="4392891"/>
            <a:ext cx="1991003" cy="200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7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093" y="1279708"/>
            <a:ext cx="65579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Megvalósítjuk a termelékenység és a termékminőség szempontjából kritikus paraméterek in-line </a:t>
            </a:r>
            <a:r>
              <a:rPr lang="hu-HU" sz="2400" dirty="0" err="1">
                <a:ea typeface="Calibri" panose="020F0502020204030204" pitchFamily="34" charset="0"/>
                <a:cs typeface="Calibri" panose="020F0502020204030204" pitchFamily="34" charset="0"/>
              </a:rPr>
              <a:t>monitorozását</a:t>
            </a:r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, szabályozását.</a:t>
            </a:r>
          </a:p>
          <a:p>
            <a:endParaRPr lang="hu-HU" sz="24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Kidolgozzuk az </a:t>
            </a:r>
            <a:r>
              <a:rPr lang="hu-HU" sz="2400" dirty="0" err="1">
                <a:ea typeface="Calibri" panose="020F0502020204030204" pitchFamily="34" charset="0"/>
                <a:cs typeface="Calibri" panose="020F0502020204030204" pitchFamily="34" charset="0"/>
              </a:rPr>
              <a:t>upstream</a:t>
            </a:r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 folyamatok mellett a </a:t>
            </a:r>
            <a:r>
              <a:rPr lang="hu-HU" sz="2400" dirty="0" err="1">
                <a:ea typeface="Calibri" panose="020F0502020204030204" pitchFamily="34" charset="0"/>
                <a:cs typeface="Calibri" panose="020F0502020204030204" pitchFamily="34" charset="0"/>
              </a:rPr>
              <a:t>bioreaktorból</a:t>
            </a:r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 származó </a:t>
            </a:r>
            <a:r>
              <a:rPr lang="hu-HU" sz="2400" dirty="0" err="1">
                <a:ea typeface="Calibri" panose="020F0502020204030204" pitchFamily="34" charset="0"/>
                <a:cs typeface="Calibri" panose="020F0502020204030204" pitchFamily="34" charset="0"/>
              </a:rPr>
              <a:t>fermentlé</a:t>
            </a:r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 feldolgozását és innovatív </a:t>
            </a:r>
            <a:r>
              <a:rPr lang="hu-HU" sz="2400" dirty="0" err="1">
                <a:ea typeface="Calibri" panose="020F0502020204030204" pitchFamily="34" charset="0"/>
                <a:cs typeface="Calibri" panose="020F0502020204030204" pitchFamily="34" charset="0"/>
              </a:rPr>
              <a:t>downstream</a:t>
            </a:r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 módszerek fejlesztését</a:t>
            </a:r>
            <a:endParaRPr lang="hu-HU" sz="2400" dirty="0"/>
          </a:p>
        </p:txBody>
      </p:sp>
      <p:pic>
        <p:nvPicPr>
          <p:cNvPr id="3" name="Picture 5" descr="A person in a lab coat looking at a tablet&#10;&#10;Description automatically generated with low confidence">
            <a:extLst>
              <a:ext uri="{FF2B5EF4-FFF2-40B4-BE49-F238E27FC236}">
                <a16:creationId xmlns:a16="http://schemas.microsoft.com/office/drawing/2014/main" id="{938224B6-923A-B314-C5D6-CC027362A2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6" r="14113" b="13246"/>
          <a:stretch/>
        </p:blipFill>
        <p:spPr>
          <a:xfrm rot="16200000">
            <a:off x="7750348" y="79100"/>
            <a:ext cx="3303604" cy="4796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9047" y="235670"/>
            <a:ext cx="6315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PAT – technológiai fejlesztések</a:t>
            </a:r>
          </a:p>
        </p:txBody>
      </p:sp>
    </p:spTree>
    <p:extLst>
      <p:ext uri="{BB962C8B-B14F-4D97-AF65-F5344CB8AC3E}">
        <p14:creationId xmlns:p14="http://schemas.microsoft.com/office/powerpoint/2010/main" val="2836621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9048" y="1143622"/>
            <a:ext cx="804106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A kapcsolódó műszaki területeken elért áttörések, újítások: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Flowkémia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új katalizátorok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új analitikai detektorok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valós idejű analízis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modell alapú szabályozás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folyamatos granulálás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autonóm gyártás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hatékony hőátadás és szabályozás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automatizált minőség-ellenőrzés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ea typeface="Calibri" panose="020F0502020204030204" pitchFamily="34" charset="0"/>
                <a:cs typeface="Calibri" panose="020F0502020204030204" pitchFamily="34" charset="0"/>
              </a:rPr>
              <a:t>Fentiek integrálása</a:t>
            </a:r>
            <a:endParaRPr lang="hu-HU" sz="2400" dirty="0"/>
          </a:p>
        </p:txBody>
      </p:sp>
      <p:sp>
        <p:nvSpPr>
          <p:cNvPr id="3" name="Rectangle 2"/>
          <p:cNvSpPr/>
          <p:nvPr/>
        </p:nvSpPr>
        <p:spPr>
          <a:xfrm>
            <a:off x="2293467" y="375304"/>
            <a:ext cx="80343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>
                <a:ea typeface="Calibri" panose="020F0502020204030204" pitchFamily="34" charset="0"/>
                <a:cs typeface="Calibri" panose="020F0502020204030204" pitchFamily="34" charset="0"/>
              </a:rPr>
              <a:t>Gyógyszergyártási technológiák hatékonyabbá tétele</a:t>
            </a:r>
            <a:r>
              <a:rPr lang="hu-HU" sz="28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u-HU" sz="2800" dirty="0"/>
          </a:p>
        </p:txBody>
      </p:sp>
      <p:sp>
        <p:nvSpPr>
          <p:cNvPr id="4" name="Rectangle 3"/>
          <p:cNvSpPr/>
          <p:nvPr/>
        </p:nvSpPr>
        <p:spPr>
          <a:xfrm>
            <a:off x="5968309" y="3261798"/>
            <a:ext cx="62236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ea typeface="Calibri" panose="020F0502020204030204" pitchFamily="34" charset="0"/>
                <a:cs typeface="Calibri" panose="020F0502020204030204" pitchFamily="34" charset="0"/>
              </a:rPr>
              <a:t>versenyképesebb gyógyszergyártási folyamatok</a:t>
            </a:r>
            <a:endParaRPr lang="hu-HU" sz="2400" dirty="0"/>
          </a:p>
        </p:txBody>
      </p:sp>
      <p:sp>
        <p:nvSpPr>
          <p:cNvPr id="5" name="Right Brace 4"/>
          <p:cNvSpPr/>
          <p:nvPr/>
        </p:nvSpPr>
        <p:spPr>
          <a:xfrm>
            <a:off x="5392132" y="1781666"/>
            <a:ext cx="452487" cy="342193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8401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2401</Words>
  <Application>Microsoft Office PowerPoint</Application>
  <PresentationFormat>Szélesvásznú</PresentationFormat>
  <Paragraphs>290</Paragraphs>
  <Slides>34</Slides>
  <Notes>5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35" baseType="lpstr">
      <vt:lpstr>Office-téma</vt:lpstr>
      <vt:lpstr>Mérnöki megoldások az egészség szolgálatában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Glükóz-monohidrát folyamatos ikercsigás gyúrása jól gördülő és tablettázható granulátum előállítására</vt:lpstr>
      <vt:lpstr>PowerPoint-bemutató</vt:lpstr>
      <vt:lpstr>PowerPoint-bemutató</vt:lpstr>
      <vt:lpstr>PowerPoint-bemutató</vt:lpstr>
      <vt:lpstr>PowerPoint-bemutató</vt:lpstr>
      <vt:lpstr>PowerPoint-bemutató</vt:lpstr>
      <vt:lpstr>Arany nanorészecskék felvétele rákos sejtek által  </vt:lpstr>
      <vt:lpstr>PowerPoint-bemutató</vt:lpstr>
      <vt:lpstr>PowerPoint-bemutató</vt:lpstr>
      <vt:lpstr>Nem konvencionális módszerek és reagensek vírusok meghatározására </vt:lpstr>
      <vt:lpstr>Molekuláris lenyomatú polimerek: “Műanyag antitestek”</vt:lpstr>
      <vt:lpstr>Előállítás és jellemzés egy chipen</vt:lpstr>
      <vt:lpstr>Vírusok elektrokémiai számlálása fém enkapszulációval</vt:lpstr>
      <vt:lpstr>Az edzéssel összefüggő hemokoncentráció és hemodilúció </vt:lpstr>
      <vt:lpstr>PowerPoint-bemutató</vt:lpstr>
      <vt:lpstr>PowerPoint-bemutató</vt:lpstr>
      <vt:lpstr>Glicerin-karbonát használata szerves-fémkoordinációs vázszerkezetek előállítására</vt:lpstr>
      <vt:lpstr>PowerPoint-bemutató</vt:lpstr>
      <vt:lpstr>Mikrobiális üzemanyag cella alapú bioszenzor kidolgozása</vt:lpstr>
      <vt:lpstr>PowerPoint-bemutató</vt:lpstr>
      <vt:lpstr>Elkészült a REHAROB mindennapi feladatokat gyakoroltató rehabilitációs robot prototípusa</vt:lpstr>
      <vt:lpstr>Voronoj-cellás implantátum felületek</vt:lpstr>
      <vt:lpstr>HDS: Agyi aneurizmák kezelése és kialakulása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Cím</dc:title>
  <dc:creator>Oros-Klementisz Marianna</dc:creator>
  <cp:lastModifiedBy>András Szarka</cp:lastModifiedBy>
  <cp:revision>34</cp:revision>
  <dcterms:created xsi:type="dcterms:W3CDTF">2023-08-28T13:35:05Z</dcterms:created>
  <dcterms:modified xsi:type="dcterms:W3CDTF">2023-09-15T05:50:19Z</dcterms:modified>
</cp:coreProperties>
</file>