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2" d="100"/>
          <a:sy n="22" d="100"/>
        </p:scale>
        <p:origin x="1496" y="-1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08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4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3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3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97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2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9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3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71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E452-4BD7-49EC-9753-D9B217750E26}" type="datetimeFigureOut">
              <a:rPr lang="hu-HU" smtClean="0"/>
              <a:t>2023. 09. 07.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9853-F06B-43D6-8AA7-BF3890EBC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60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C5681815-6F1F-DD3B-684F-27B0958E01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626985"/>
            <a:ext cx="19659600" cy="2372754"/>
          </a:xfrm>
          <a:custGeom>
            <a:avLst/>
            <a:gdLst>
              <a:gd name="connsiteX0" fmla="*/ 0 w 19659600"/>
              <a:gd name="connsiteY0" fmla="*/ 0 h 4148171"/>
              <a:gd name="connsiteX1" fmla="*/ 19659600 w 19659600"/>
              <a:gd name="connsiteY1" fmla="*/ 0 h 4148171"/>
              <a:gd name="connsiteX2" fmla="*/ 18622556 w 19659600"/>
              <a:gd name="connsiteY2" fmla="*/ 4148171 h 4148171"/>
              <a:gd name="connsiteX3" fmla="*/ 0 w 19659600"/>
              <a:gd name="connsiteY3" fmla="*/ 4148171 h 4148171"/>
              <a:gd name="connsiteX4" fmla="*/ 0 w 19659600"/>
              <a:gd name="connsiteY4" fmla="*/ 0 h 414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600" h="4148171">
                <a:moveTo>
                  <a:pt x="0" y="0"/>
                </a:moveTo>
                <a:lnTo>
                  <a:pt x="19659600" y="0"/>
                </a:lnTo>
                <a:lnTo>
                  <a:pt x="18622556" y="4148171"/>
                </a:lnTo>
                <a:lnTo>
                  <a:pt x="0" y="4148171"/>
                </a:lnTo>
                <a:lnTo>
                  <a:pt x="0" y="0"/>
                </a:lnTo>
                <a:close/>
              </a:path>
            </a:pathLst>
          </a:custGeom>
          <a:solidFill>
            <a:srgbClr val="9000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B03A52AD-C9D1-BE76-72B8-1C93B06641C2}"/>
              </a:ext>
            </a:extLst>
          </p:cNvPr>
          <p:cNvSpPr>
            <a:spLocks/>
          </p:cNvSpPr>
          <p:nvPr/>
        </p:nvSpPr>
        <p:spPr>
          <a:xfrm>
            <a:off x="-152400" y="3390039"/>
            <a:ext cx="16855440" cy="3138461"/>
          </a:xfrm>
          <a:custGeom>
            <a:avLst/>
            <a:gdLst>
              <a:gd name="connsiteX0" fmla="*/ 0 w 19659600"/>
              <a:gd name="connsiteY0" fmla="*/ 0 h 4148171"/>
              <a:gd name="connsiteX1" fmla="*/ 19659600 w 19659600"/>
              <a:gd name="connsiteY1" fmla="*/ 0 h 4148171"/>
              <a:gd name="connsiteX2" fmla="*/ 18622556 w 19659600"/>
              <a:gd name="connsiteY2" fmla="*/ 4148171 h 4148171"/>
              <a:gd name="connsiteX3" fmla="*/ 0 w 19659600"/>
              <a:gd name="connsiteY3" fmla="*/ 4148171 h 4148171"/>
              <a:gd name="connsiteX4" fmla="*/ 0 w 19659600"/>
              <a:gd name="connsiteY4" fmla="*/ 0 h 414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600" h="4148171">
                <a:moveTo>
                  <a:pt x="0" y="0"/>
                </a:moveTo>
                <a:lnTo>
                  <a:pt x="19659600" y="0"/>
                </a:lnTo>
                <a:lnTo>
                  <a:pt x="18622556" y="4148171"/>
                </a:lnTo>
                <a:lnTo>
                  <a:pt x="0" y="4148171"/>
                </a:lnTo>
                <a:lnTo>
                  <a:pt x="0" y="0"/>
                </a:lnTo>
                <a:close/>
              </a:path>
            </a:pathLst>
          </a:custGeom>
          <a:solidFill>
            <a:srgbClr val="9000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93E005-0629-560D-1BEA-F9657CD1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56" y="3837804"/>
            <a:ext cx="13508959" cy="2466423"/>
          </a:xfrm>
        </p:spPr>
        <p:txBody>
          <a:bodyPr>
            <a:normAutofit fontScale="90000"/>
          </a:bodyPr>
          <a:lstStyle/>
          <a:p>
            <a:pPr algn="l"/>
            <a:r>
              <a:rPr lang="hu-HU" sz="5400" b="1" dirty="0">
                <a:solidFill>
                  <a:schemeClr val="bg1"/>
                </a:solidFill>
                <a:ea typeface="+mj-lt"/>
                <a:cs typeface="+mj-lt"/>
              </a:rPr>
              <a:t>Géldozimetria, matematikai, </a:t>
            </a:r>
            <a:r>
              <a:rPr lang="hu-HU" sz="5400" b="1" dirty="0" err="1">
                <a:solidFill>
                  <a:schemeClr val="bg1"/>
                </a:solidFill>
                <a:ea typeface="+mj-lt"/>
                <a:cs typeface="+mj-lt"/>
              </a:rPr>
              <a:t>neuropszichiátriai</a:t>
            </a:r>
            <a:r>
              <a:rPr lang="hu-HU" sz="5400" b="1" dirty="0">
                <a:solidFill>
                  <a:schemeClr val="bg1"/>
                </a:solidFill>
                <a:ea typeface="+mj-lt"/>
                <a:cs typeface="+mj-lt"/>
              </a:rPr>
              <a:t> módszerek az egészségtudományban</a:t>
            </a:r>
            <a:br>
              <a:rPr lang="hu-HU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7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szöveg, névjegykártya, képernyőkép, Betűtípus látható&#10;&#10;Automatikusan generált leírás">
            <a:extLst>
              <a:ext uri="{FF2B5EF4-FFF2-40B4-BE49-F238E27FC236}">
                <a16:creationId xmlns:a16="http://schemas.microsoft.com/office/drawing/2014/main" id="{2DAC98F3-3FC1-9656-2017-FD4C180FB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560" y="32869436"/>
            <a:ext cx="7391415" cy="3130302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64F76917-DBCD-8617-E8E0-1FA665CF3D1E}"/>
              </a:ext>
            </a:extLst>
          </p:cNvPr>
          <p:cNvSpPr>
            <a:spLocks/>
          </p:cNvSpPr>
          <p:nvPr/>
        </p:nvSpPr>
        <p:spPr>
          <a:xfrm>
            <a:off x="-19313" y="6716155"/>
            <a:ext cx="15723178" cy="2366848"/>
          </a:xfrm>
          <a:custGeom>
            <a:avLst/>
            <a:gdLst>
              <a:gd name="connsiteX0" fmla="*/ 0 w 13875065"/>
              <a:gd name="connsiteY0" fmla="*/ 0 h 2366848"/>
              <a:gd name="connsiteX1" fmla="*/ 13875065 w 13875065"/>
              <a:gd name="connsiteY1" fmla="*/ 0 h 2366848"/>
              <a:gd name="connsiteX2" fmla="*/ 13419125 w 13875065"/>
              <a:gd name="connsiteY2" fmla="*/ 2366848 h 2366848"/>
              <a:gd name="connsiteX3" fmla="*/ 0 w 13875065"/>
              <a:gd name="connsiteY3" fmla="*/ 2366848 h 2366848"/>
              <a:gd name="connsiteX4" fmla="*/ 0 w 13875065"/>
              <a:gd name="connsiteY4" fmla="*/ 0 h 23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5065" h="2366848">
                <a:moveTo>
                  <a:pt x="0" y="0"/>
                </a:moveTo>
                <a:lnTo>
                  <a:pt x="13875065" y="0"/>
                </a:lnTo>
                <a:lnTo>
                  <a:pt x="13419125" y="2366848"/>
                </a:lnTo>
                <a:lnTo>
                  <a:pt x="0" y="236684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9AC5FB-60D2-D77B-C753-A828D2255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018" y="6820110"/>
            <a:ext cx="12171658" cy="92802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Szerző, kutatócsoport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1D7AB3F-5028-4A06-777D-7DB8BC4F448E}"/>
              </a:ext>
            </a:extLst>
          </p:cNvPr>
          <p:cNvSpPr txBox="1">
            <a:spLocks noChangeAspect="1"/>
          </p:cNvSpPr>
          <p:nvPr/>
        </p:nvSpPr>
        <p:spPr>
          <a:xfrm>
            <a:off x="1342683" y="11400243"/>
            <a:ext cx="6932637" cy="1568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Igazoltuk az audiovizuális szenzoros integráció hatását az emlékezeti folyamatokra. Kimutattuk a vizuális diszkrimináció eltéréseit szkizofréniában, ennek kapcsolatát az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antipszichotikus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kezeléssel.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ulticentrikus vizsgálatot végeztünk a mentális zavarok pozitív pszichológiai értelmezésével kapcsolatban. Leírtuk a vizuális-akusztikus multimodális asszociatív tanulás kinetikájának jellegzeteségeit. Egy elméleti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neurokognitív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modellt közöltünk.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anyagcseretermékek indukált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ozmolalitása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nem feltétlenül játszik jelentős szerepet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hemokoncentráció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és az edzés utáni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hemodilúció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szabályozásában,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hemokoncentráció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elsősorban az edzés intenzitásától függ.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GPU alapú részecsketranszport módszerek fejlesztése élő szervezetek és csatolt sztochasztikus-determinisztikus időfejlődésének leírására. Mintavételezési zaj modellezése hosszú időfejlődésű transzport determinisztikus megoldókkal történő csatolása esetén.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kutatómunka során megvizsgáltuk, hogy töltött arany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nanorészecskék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milyen hatékonysággal jutnak be rákos sejtek belsőjében. Vizsgáltuk a töltöttség és a méret hatását a penetrációra. Megállapítottuk, hogy a 4-5 nanométeres és pozitívan töltött részecskéket veszik fel a sejtek a leghatékonyabban. Ez a hatás a sejtek felszínének enzimes emésztésével még jobban elősegíthető.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AF57149-C300-FA52-FE7D-ED5CDB4A04F5}"/>
              </a:ext>
            </a:extLst>
          </p:cNvPr>
          <p:cNvSpPr txBox="1"/>
          <p:nvPr/>
        </p:nvSpPr>
        <p:spPr>
          <a:xfrm>
            <a:off x="9135818" y="11800431"/>
            <a:ext cx="6932637" cy="15681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alapkutatási eredmények relevanciájának igazolása, gyakorlati alkalmazása a klinikai diagnosztikai területén: az új asszociatív tanulási tesztünkkel deficitet igazoltunk </a:t>
            </a:r>
            <a:r>
              <a:rPr lang="hu-HU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borderline</a:t>
            </a:r>
            <a:r>
              <a:rPr lang="hu-H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személyiségzavarban.</a:t>
            </a:r>
          </a:p>
          <a:p>
            <a:pPr algn="just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mentális egészségprofil feltérképezése 400 beteg és 400 kontrollszemély bevonásával.</a:t>
            </a:r>
          </a:p>
          <a:p>
            <a:pPr algn="just"/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Bár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hemokoncentráció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intenzív edzés során való vizsgálata gyakori, a hematológiai paraméterek átrendeződése a regenerációs időszakban kevésbé ismert. Vizsgálatunk célja az volt, hogy megértsük a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hemodilúció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mechanizmusait rövid távú dinamikus terhelést követően.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rákos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sejtekbe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szelektíven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kontrollált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módon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bejutatott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arany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nanorészecskék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felhasználhatók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terápiás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kezelésekben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26260DE-B960-A79D-D486-0E382D176EEE}"/>
              </a:ext>
            </a:extLst>
          </p:cNvPr>
          <p:cNvSpPr txBox="1"/>
          <p:nvPr/>
        </p:nvSpPr>
        <p:spPr>
          <a:xfrm>
            <a:off x="17007486" y="11622079"/>
            <a:ext cx="6932637" cy="203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Kéri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Szabolcs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“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Postdiction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Visual Awareness and Intrinsic Religiosity.” </a:t>
            </a:r>
            <a:r>
              <a:rPr lang="en-GB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Cognitive Science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46.7 (2022): e13171.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Komka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Zsolt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Szilágyi, </a:t>
            </a:r>
            <a:r>
              <a:rPr lang="hu-HU" sz="2800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rigitta 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 “High-resolution </a:t>
            </a: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ynamics of </a:t>
            </a:r>
            <a:r>
              <a:rPr lang="en-GB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emodilution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after 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Eexercise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-related </a:t>
            </a:r>
            <a:r>
              <a:rPr lang="en-GB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emoconcentration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 </a:t>
            </a:r>
            <a:r>
              <a:rPr lang="en-GB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Sports Physiology and Performance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17.4 (2022): 576-585.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Peter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Beatrix,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Kanyo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Nicolett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Kovacs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Dora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Kinga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Kovács,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Viktor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Szekacs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Inna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Pécz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Béla Molnár,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Kinga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Nakanishi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Hideyuki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Lagzi,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Istvan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Horvath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Robert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. “Glycocalyx Components Detune the Cellular Uptake of Gold Nanoparticles in a Size-and Charge-Dependent Manner.” </a:t>
            </a:r>
            <a:r>
              <a:rPr lang="en-US" sz="2800" i="1" dirty="0">
                <a:solidFill>
                  <a:srgbClr val="222222"/>
                </a:solidFill>
                <a:latin typeface="Arial" panose="020B0604020202020204" pitchFamily="34" charset="0"/>
              </a:rPr>
              <a:t>ACS Applied Bio Materials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6.1 (2023): 6473.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Itatani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Masaki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Német,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Norbert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Valletti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Nadia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Schuszter,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Gábor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Prete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Prisco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Nostro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Pierandrea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Cucciniello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Raffaele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Rossi, Federico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Lagzi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István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“Synthesis of Zeolitic Imidazolate Framework-8 Using Glycerol Carbonate.” 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ACS Sustainable Chemistry &amp; Engineering 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11.35 (2023): 13043–13049.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Valletti, Nadia, Budroni, Marcello, Albanese, Paola, Marchettini, Nadia, Sanchez-Dominguez, Margarita, Lagzi, Istvan, Rossi, Federico. 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“Hydrodynamically-enhanced Transfer of Dense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on-aqueous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hase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iquids into an Aqueous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eservoir.” 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Water Research </a:t>
            </a:r>
            <a:r>
              <a:rPr lang="en-US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231 (2023): 119608.</a:t>
            </a:r>
            <a:endParaRPr lang="hu-HU" sz="2800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hu-HU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1C8D6D5B-3232-32C1-BBA6-CF93300C9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1997" y="34350960"/>
            <a:ext cx="9962243" cy="810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5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Budapesti Műszaki és Gazdaságtudományi Egyetem</a:t>
            </a:r>
          </a:p>
        </p:txBody>
      </p:sp>
      <p:pic>
        <p:nvPicPr>
          <p:cNvPr id="31" name="Kép 30" descr="A képen szöveg, épület, fekete-fehér látható&#10;&#10;Automatikusan generált leírás">
            <a:extLst>
              <a:ext uri="{FF2B5EF4-FFF2-40B4-BE49-F238E27FC236}">
                <a16:creationId xmlns:a16="http://schemas.microsoft.com/office/drawing/2014/main" id="{13CFC64B-3295-130E-2055-22F47F4868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56" y="34426220"/>
            <a:ext cx="2712280" cy="983729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6B85C539-0021-B027-145B-CCCF5908C0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6776" y="632158"/>
            <a:ext cx="12171658" cy="130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Tématerületi Kiválósági Program</a:t>
            </a:r>
            <a:endParaRPr lang="hu-HU" sz="19900" b="1" cap="all" dirty="0">
              <a:solidFill>
                <a:srgbClr val="900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9772738E-69D6-FF61-75F9-1A45E81A9EB5}"/>
              </a:ext>
            </a:extLst>
          </p:cNvPr>
          <p:cNvSpPr txBox="1">
            <a:spLocks/>
          </p:cNvSpPr>
          <p:nvPr/>
        </p:nvSpPr>
        <p:spPr>
          <a:xfrm>
            <a:off x="779176" y="1632132"/>
            <a:ext cx="12171658" cy="1305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dirty="0">
                <a:latin typeface="Arial"/>
                <a:cs typeface="Arial"/>
              </a:rPr>
              <a:t>TKP 2021 EGA - Egészség alprogram 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553F83D1-1305-8FE6-644A-28113FC87E60}"/>
              </a:ext>
            </a:extLst>
          </p:cNvPr>
          <p:cNvSpPr txBox="1">
            <a:spLocks/>
          </p:cNvSpPr>
          <p:nvPr/>
        </p:nvSpPr>
        <p:spPr>
          <a:xfrm>
            <a:off x="1266856" y="7855221"/>
            <a:ext cx="12171658" cy="928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sz="4400" b="1" dirty="0">
                <a:latin typeface="Arial"/>
                <a:cs typeface="Arial"/>
              </a:rPr>
              <a:t>Természettudományi Kar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1248017" y="9322131"/>
            <a:ext cx="693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2021 – 2023. időszakban </a:t>
            </a:r>
            <a:r>
              <a:rPr lang="hu-HU" sz="3600" b="1" cap="all" dirty="0">
                <a:solidFill>
                  <a:srgbClr val="9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ELÉRT </a:t>
            </a:r>
            <a:r>
              <a:rPr lang="hu-HU" sz="3600" b="1" cap="all" dirty="0" err="1">
                <a:solidFill>
                  <a:srgbClr val="9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r>
              <a:rPr lang="hu-HU" sz="3600" b="1" cap="all" dirty="0">
                <a:solidFill>
                  <a:srgbClr val="9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ÖSSZEFOGLALÁSA</a:t>
            </a:r>
            <a:endParaRPr lang="hu-HU" sz="3600" b="1" i="0" cap="all" dirty="0">
              <a:solidFill>
                <a:srgbClr val="9000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FE476D4-0EFA-5D49-B7D2-FE50DBACAE40}"/>
              </a:ext>
            </a:extLst>
          </p:cNvPr>
          <p:cNvSpPr txBox="1"/>
          <p:nvPr/>
        </p:nvSpPr>
        <p:spPr>
          <a:xfrm>
            <a:off x="1259850" y="30980598"/>
            <a:ext cx="22680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D1/Q1 darab, 11 darab egyéb besorolású folyóiratban megjelent publikáció, 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együttműködés, melyeknél a támogatás összesített értéke 83 280 000 Forint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hallgató, akinek a diplomamunkája a projekt keretei között valósult meg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fokozatot szerzett PhD hallgató</a:t>
            </a:r>
          </a:p>
          <a:p>
            <a:pPr algn="just"/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benyújtott EU Horizont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C67560A-6796-1E45-EFEE-68DA705A8768}"/>
              </a:ext>
            </a:extLst>
          </p:cNvPr>
          <p:cNvSpPr txBox="1"/>
          <p:nvPr/>
        </p:nvSpPr>
        <p:spPr>
          <a:xfrm>
            <a:off x="1342683" y="30071045"/>
            <a:ext cx="693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44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9079574" y="9326674"/>
            <a:ext cx="693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ALKALMAZHATÓSÁG ÉS KAPCSOLAT A PROGRAM CÉLKITŰZÉSEIVEL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9D09B792-9F9F-B798-41ED-CE89B01B5C0F}"/>
              </a:ext>
            </a:extLst>
          </p:cNvPr>
          <p:cNvSpPr txBox="1"/>
          <p:nvPr/>
        </p:nvSpPr>
        <p:spPr>
          <a:xfrm>
            <a:off x="16953393" y="9242177"/>
            <a:ext cx="693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3600" b="1" i="0" cap="all" dirty="0">
              <a:solidFill>
                <a:srgbClr val="9000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3600" b="1" i="0" cap="all" dirty="0">
                <a:solidFill>
                  <a:srgbClr val="9000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KAPCSOLÓDÓ PUBLIKÁCIÓK</a:t>
            </a:r>
          </a:p>
        </p:txBody>
      </p:sp>
      <p:pic>
        <p:nvPicPr>
          <p:cNvPr id="8" name="Picture 7" descr="A close-up of a cell&#10;&#10;Description automatically generated">
            <a:extLst>
              <a:ext uri="{FF2B5EF4-FFF2-40B4-BE49-F238E27FC236}">
                <a16:creationId xmlns:a16="http://schemas.microsoft.com/office/drawing/2014/main" id="{C568E4C3-EE15-839B-F95A-257B5CCE9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470" y="-4507"/>
            <a:ext cx="7411163" cy="9855366"/>
          </a:xfrm>
          <a:prstGeom prst="rect">
            <a:avLst/>
          </a:prstGeom>
        </p:spPr>
      </p:pic>
      <p:pic>
        <p:nvPicPr>
          <p:cNvPr id="22" name="Picture 21" descr="A cover of a magazine&#10;&#10;Description automatically generated">
            <a:extLst>
              <a:ext uri="{FF2B5EF4-FFF2-40B4-BE49-F238E27FC236}">
                <a16:creationId xmlns:a16="http://schemas.microsoft.com/office/drawing/2014/main" id="{D95A440C-F028-CAA2-3028-36C677AE7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2830554"/>
            <a:ext cx="5995023" cy="7950235"/>
          </a:xfrm>
          <a:prstGeom prst="rect">
            <a:avLst/>
          </a:prstGeom>
        </p:spPr>
      </p:pic>
      <p:pic>
        <p:nvPicPr>
          <p:cNvPr id="27" name="Picture 26" descr="Diagram of a diagram showing how to diffusable solution&#10;&#10;Description automatically generated">
            <a:extLst>
              <a:ext uri="{FF2B5EF4-FFF2-40B4-BE49-F238E27FC236}">
                <a16:creationId xmlns:a16="http://schemas.microsoft.com/office/drawing/2014/main" id="{57EA48B9-190E-664D-5725-F0FFDB07B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68" y="28967941"/>
            <a:ext cx="5958824" cy="38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316</TotalTime>
  <Words>559</Words>
  <Application>Microsoft Office PowerPoint</Application>
  <PresentationFormat>Egyéni</PresentationFormat>
  <Paragraphs>45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Géldozimetria, matematikai, neuropszichiátriai módszerek az egészségtudományban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Bakonyi Lilla</dc:creator>
  <cp:lastModifiedBy>Brigitta Szilágyi</cp:lastModifiedBy>
  <cp:revision>56</cp:revision>
  <dcterms:created xsi:type="dcterms:W3CDTF">2023-07-18T11:04:01Z</dcterms:created>
  <dcterms:modified xsi:type="dcterms:W3CDTF">2023-09-07T08:44:56Z</dcterms:modified>
</cp:coreProperties>
</file>